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6" r:id="rId2"/>
    <p:sldId id="308" r:id="rId3"/>
    <p:sldId id="30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1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09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63F2E-7259-4C57-BF38-E376CC8718E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C3FB1-0730-495D-8D40-034523F5C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C3FB1-0730-495D-8D40-034523F5C58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C3FB1-0730-495D-8D40-034523F5C58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C3FB1-0730-495D-8D40-034523F5C58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366772" y="638555"/>
            <a:ext cx="4445508" cy="1118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150864" y="638555"/>
            <a:ext cx="783336" cy="11186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671572" y="1304544"/>
            <a:ext cx="3835908" cy="777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7244" y="1616786"/>
            <a:ext cx="7309510" cy="2038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7244" y="3763136"/>
            <a:ext cx="7309510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6F2F9F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Rage Italic"/>
                <a:cs typeface="Rage Italic"/>
              </a:defRPr>
            </a:lvl1pPr>
          </a:lstStyle>
          <a:p>
            <a:pPr marL="12700">
              <a:lnSpc>
                <a:spcPts val="2200"/>
              </a:lnSpc>
            </a:pPr>
            <a:r>
              <a:rPr spc="5" dirty="0"/>
              <a:t>RAVI </a:t>
            </a:r>
            <a:r>
              <a:rPr spc="-5" dirty="0"/>
              <a:t>PRAKASH</a:t>
            </a:r>
            <a:r>
              <a:rPr spc="380" dirty="0"/>
              <a:t> </a:t>
            </a:r>
            <a:r>
              <a:rPr dirty="0"/>
              <a:t>SINGH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Rage Italic"/>
                <a:cs typeface="Rage Italic"/>
              </a:defRPr>
            </a:lvl1pPr>
          </a:lstStyle>
          <a:p>
            <a:pPr marL="12700">
              <a:lnSpc>
                <a:spcPts val="2200"/>
              </a:lnSpc>
            </a:pPr>
            <a:r>
              <a:rPr dirty="0"/>
              <a:t>Thursday, January </a:t>
            </a:r>
            <a:r>
              <a:rPr spc="5" dirty="0"/>
              <a:t>18,</a:t>
            </a:r>
            <a:r>
              <a:rPr spc="-125" dirty="0"/>
              <a:t> </a:t>
            </a:r>
            <a:r>
              <a:rPr dirty="0"/>
              <a:t>2018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Rage Italic"/>
                <a:cs typeface="Rage Italic"/>
              </a:defRPr>
            </a:lvl1pPr>
          </a:lstStyle>
          <a:p>
            <a:pPr marL="25400">
              <a:lnSpc>
                <a:spcPts val="3870"/>
              </a:lnSpc>
            </a:pPr>
            <a:fld id="{81D60167-4931-47E6-BA6A-407CBD079E47}" type="slidenum">
              <a:rPr spc="-5" dirty="0"/>
              <a:pPr marL="25400">
                <a:lnSpc>
                  <a:spcPts val="387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heavy">
                <a:solidFill>
                  <a:srgbClr val="FF00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Rage Italic"/>
                <a:cs typeface="Rage Italic"/>
              </a:defRPr>
            </a:lvl1pPr>
          </a:lstStyle>
          <a:p>
            <a:pPr marL="12700">
              <a:lnSpc>
                <a:spcPts val="2200"/>
              </a:lnSpc>
            </a:pPr>
            <a:r>
              <a:rPr spc="5" dirty="0"/>
              <a:t>RAVI </a:t>
            </a:r>
            <a:r>
              <a:rPr spc="-5" dirty="0"/>
              <a:t>PRAKASH</a:t>
            </a:r>
            <a:r>
              <a:rPr spc="380" dirty="0"/>
              <a:t> </a:t>
            </a:r>
            <a:r>
              <a:rPr dirty="0"/>
              <a:t>SINGH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Rage Italic"/>
                <a:cs typeface="Rage Italic"/>
              </a:defRPr>
            </a:lvl1pPr>
          </a:lstStyle>
          <a:p>
            <a:pPr marL="12700">
              <a:lnSpc>
                <a:spcPts val="2200"/>
              </a:lnSpc>
            </a:pPr>
            <a:r>
              <a:rPr dirty="0"/>
              <a:t>Thursday, January </a:t>
            </a:r>
            <a:r>
              <a:rPr spc="5" dirty="0"/>
              <a:t>18,</a:t>
            </a:r>
            <a:r>
              <a:rPr spc="-125" dirty="0"/>
              <a:t> </a:t>
            </a:r>
            <a:r>
              <a:rPr dirty="0"/>
              <a:t>2018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Rage Italic"/>
                <a:cs typeface="Rage Italic"/>
              </a:defRPr>
            </a:lvl1pPr>
          </a:lstStyle>
          <a:p>
            <a:pPr marL="25400">
              <a:lnSpc>
                <a:spcPts val="3870"/>
              </a:lnSpc>
            </a:pPr>
            <a:fld id="{81D60167-4931-47E6-BA6A-407CBD079E47}" type="slidenum">
              <a:rPr spc="-5" dirty="0"/>
              <a:pPr marL="25400">
                <a:lnSpc>
                  <a:spcPts val="387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heavy">
                <a:solidFill>
                  <a:srgbClr val="FF00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Rage Italic"/>
                <a:cs typeface="Rage Italic"/>
              </a:defRPr>
            </a:lvl1pPr>
          </a:lstStyle>
          <a:p>
            <a:pPr marL="12700">
              <a:lnSpc>
                <a:spcPts val="2200"/>
              </a:lnSpc>
            </a:pPr>
            <a:r>
              <a:rPr spc="5" dirty="0"/>
              <a:t>RAVI </a:t>
            </a:r>
            <a:r>
              <a:rPr spc="-5" dirty="0"/>
              <a:t>PRAKASH</a:t>
            </a:r>
            <a:r>
              <a:rPr spc="380" dirty="0"/>
              <a:t> </a:t>
            </a:r>
            <a:r>
              <a:rPr dirty="0"/>
              <a:t>SINGH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Rage Italic"/>
                <a:cs typeface="Rage Italic"/>
              </a:defRPr>
            </a:lvl1pPr>
          </a:lstStyle>
          <a:p>
            <a:pPr marL="12700">
              <a:lnSpc>
                <a:spcPts val="2200"/>
              </a:lnSpc>
            </a:pPr>
            <a:r>
              <a:rPr dirty="0"/>
              <a:t>Thursday, January </a:t>
            </a:r>
            <a:r>
              <a:rPr spc="5" dirty="0"/>
              <a:t>18,</a:t>
            </a:r>
            <a:r>
              <a:rPr spc="-125" dirty="0"/>
              <a:t> </a:t>
            </a:r>
            <a:r>
              <a:rPr dirty="0"/>
              <a:t>2018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Rage Italic"/>
                <a:cs typeface="Rage Italic"/>
              </a:defRPr>
            </a:lvl1pPr>
          </a:lstStyle>
          <a:p>
            <a:pPr marL="25400">
              <a:lnSpc>
                <a:spcPts val="3870"/>
              </a:lnSpc>
            </a:pPr>
            <a:fld id="{81D60167-4931-47E6-BA6A-407CBD079E47}" type="slidenum">
              <a:rPr spc="-5" dirty="0"/>
              <a:pPr marL="25400">
                <a:lnSpc>
                  <a:spcPts val="387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heavy">
                <a:solidFill>
                  <a:srgbClr val="FF00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Rage Italic"/>
                <a:cs typeface="Rage Italic"/>
              </a:defRPr>
            </a:lvl1pPr>
          </a:lstStyle>
          <a:p>
            <a:pPr marL="12700">
              <a:lnSpc>
                <a:spcPts val="2200"/>
              </a:lnSpc>
            </a:pPr>
            <a:r>
              <a:rPr spc="5" dirty="0"/>
              <a:t>RAVI </a:t>
            </a:r>
            <a:r>
              <a:rPr spc="-5" dirty="0"/>
              <a:t>PRAKASH</a:t>
            </a:r>
            <a:r>
              <a:rPr spc="380" dirty="0"/>
              <a:t> </a:t>
            </a:r>
            <a:r>
              <a:rPr dirty="0"/>
              <a:t>SINGH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Rage Italic"/>
                <a:cs typeface="Rage Italic"/>
              </a:defRPr>
            </a:lvl1pPr>
          </a:lstStyle>
          <a:p>
            <a:pPr marL="12700">
              <a:lnSpc>
                <a:spcPts val="2200"/>
              </a:lnSpc>
            </a:pPr>
            <a:r>
              <a:rPr dirty="0"/>
              <a:t>Thursday, January </a:t>
            </a:r>
            <a:r>
              <a:rPr spc="5" dirty="0"/>
              <a:t>18,</a:t>
            </a:r>
            <a:r>
              <a:rPr spc="-125" dirty="0"/>
              <a:t> </a:t>
            </a:r>
            <a:r>
              <a:rPr dirty="0"/>
              <a:t>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Rage Italic"/>
                <a:cs typeface="Rage Italic"/>
              </a:defRPr>
            </a:lvl1pPr>
          </a:lstStyle>
          <a:p>
            <a:pPr marL="25400">
              <a:lnSpc>
                <a:spcPts val="3870"/>
              </a:lnSpc>
            </a:pPr>
            <a:fld id="{81D60167-4931-47E6-BA6A-407CBD079E47}" type="slidenum">
              <a:rPr spc="-5" dirty="0"/>
              <a:pPr marL="25400">
                <a:lnSpc>
                  <a:spcPts val="387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Rage Italic"/>
                <a:cs typeface="Rage Italic"/>
              </a:defRPr>
            </a:lvl1pPr>
          </a:lstStyle>
          <a:p>
            <a:pPr marL="12700">
              <a:lnSpc>
                <a:spcPts val="2200"/>
              </a:lnSpc>
            </a:pPr>
            <a:r>
              <a:rPr spc="5" dirty="0"/>
              <a:t>RAVI </a:t>
            </a:r>
            <a:r>
              <a:rPr spc="-5" dirty="0"/>
              <a:t>PRAKASH</a:t>
            </a:r>
            <a:r>
              <a:rPr spc="380" dirty="0"/>
              <a:t> </a:t>
            </a:r>
            <a:r>
              <a:rPr dirty="0"/>
              <a:t>SINGH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Rage Italic"/>
                <a:cs typeface="Rage Italic"/>
              </a:defRPr>
            </a:lvl1pPr>
          </a:lstStyle>
          <a:p>
            <a:pPr marL="12700">
              <a:lnSpc>
                <a:spcPts val="2200"/>
              </a:lnSpc>
            </a:pPr>
            <a:r>
              <a:rPr dirty="0"/>
              <a:t>Thursday, January </a:t>
            </a:r>
            <a:r>
              <a:rPr spc="5" dirty="0"/>
              <a:t>18,</a:t>
            </a:r>
            <a:r>
              <a:rPr spc="-125" dirty="0"/>
              <a:t> </a:t>
            </a:r>
            <a:r>
              <a:rPr dirty="0"/>
              <a:t>2018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Rage Italic"/>
                <a:cs typeface="Rage Italic"/>
              </a:defRPr>
            </a:lvl1pPr>
          </a:lstStyle>
          <a:p>
            <a:pPr marL="25400">
              <a:lnSpc>
                <a:spcPts val="3870"/>
              </a:lnSpc>
            </a:pPr>
            <a:fld id="{81D60167-4931-47E6-BA6A-407CBD079E47}" type="slidenum">
              <a:rPr spc="-5" dirty="0"/>
              <a:pPr marL="25400">
                <a:lnSpc>
                  <a:spcPts val="387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4841" y="603249"/>
            <a:ext cx="635571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 u="heavy">
                <a:solidFill>
                  <a:srgbClr val="FF00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1044" y="1395729"/>
            <a:ext cx="7461910" cy="4708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FC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7340" y="6390106"/>
            <a:ext cx="2729230" cy="346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Rage Italic"/>
                <a:cs typeface="Rage Italic"/>
              </a:defRPr>
            </a:lvl1pPr>
          </a:lstStyle>
          <a:p>
            <a:pPr marL="12700">
              <a:lnSpc>
                <a:spcPts val="2200"/>
              </a:lnSpc>
            </a:pPr>
            <a:r>
              <a:rPr spc="5" dirty="0"/>
              <a:t>RAVI </a:t>
            </a:r>
            <a:r>
              <a:rPr spc="-5" dirty="0"/>
              <a:t>PRAKASH</a:t>
            </a:r>
            <a:r>
              <a:rPr spc="380" dirty="0"/>
              <a:t> </a:t>
            </a:r>
            <a:r>
              <a:rPr dirty="0"/>
              <a:t>SINGH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721733" y="6390106"/>
            <a:ext cx="2635884" cy="346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Rage Italic"/>
                <a:cs typeface="Rage Italic"/>
              </a:defRPr>
            </a:lvl1pPr>
          </a:lstStyle>
          <a:p>
            <a:pPr marL="12700">
              <a:lnSpc>
                <a:spcPts val="2200"/>
              </a:lnSpc>
            </a:pPr>
            <a:r>
              <a:rPr dirty="0"/>
              <a:t>Thursday, January </a:t>
            </a:r>
            <a:r>
              <a:rPr spc="5" dirty="0"/>
              <a:t>18,</a:t>
            </a:r>
            <a:r>
              <a:rPr spc="-125" dirty="0"/>
              <a:t> </a:t>
            </a:r>
            <a:r>
              <a:rPr dirty="0"/>
              <a:t>2018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10880" y="6283817"/>
            <a:ext cx="490854" cy="6007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Rage Italic"/>
                <a:cs typeface="Rage Italic"/>
              </a:defRPr>
            </a:lvl1pPr>
          </a:lstStyle>
          <a:p>
            <a:pPr marL="25400">
              <a:lnSpc>
                <a:spcPts val="3870"/>
              </a:lnSpc>
            </a:pPr>
            <a:fld id="{81D60167-4931-47E6-BA6A-407CBD079E47}" type="slidenum">
              <a:rPr spc="-5" dirty="0"/>
              <a:pPr marL="25400">
                <a:lnSpc>
                  <a:spcPts val="3870"/>
                </a:lnSpc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5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58.png"/><Relationship Id="rId5" Type="http://schemas.openxmlformats.org/officeDocument/2006/relationships/image" Target="../media/image7.png"/><Relationship Id="rId10" Type="http://schemas.openxmlformats.org/officeDocument/2006/relationships/image" Target="../media/image57.png"/><Relationship Id="rId4" Type="http://schemas.openxmlformats.org/officeDocument/2006/relationships/image" Target="../media/image6.png"/><Relationship Id="rId9" Type="http://schemas.openxmlformats.org/officeDocument/2006/relationships/image" Target="../media/image56.jpe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17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51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17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11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17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1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74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7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78.png"/><Relationship Id="rId5" Type="http://schemas.openxmlformats.org/officeDocument/2006/relationships/image" Target="../media/image7.png"/><Relationship Id="rId10" Type="http://schemas.openxmlformats.org/officeDocument/2006/relationships/image" Target="../media/image77.png"/><Relationship Id="rId4" Type="http://schemas.openxmlformats.org/officeDocument/2006/relationships/image" Target="../media/image6.png"/><Relationship Id="rId9" Type="http://schemas.openxmlformats.org/officeDocument/2006/relationships/image" Target="../media/image76.png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WOOL%20Fibre%20to%20fabric%20class%207.mp4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8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4.png"/><Relationship Id="rId21" Type="http://schemas.openxmlformats.org/officeDocument/2006/relationships/image" Target="../media/image95.png"/><Relationship Id="rId7" Type="http://schemas.openxmlformats.org/officeDocument/2006/relationships/image" Target="../media/image8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85.png"/><Relationship Id="rId24" Type="http://schemas.openxmlformats.org/officeDocument/2006/relationships/image" Target="../media/image17.png"/><Relationship Id="rId5" Type="http://schemas.openxmlformats.org/officeDocument/2006/relationships/image" Target="../media/image6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4" Type="http://schemas.openxmlformats.org/officeDocument/2006/relationships/image" Target="../media/image5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1.png"/><Relationship Id="rId17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04.png"/><Relationship Id="rId10" Type="http://schemas.openxmlformats.org/officeDocument/2006/relationships/image" Target="../media/image100.png"/><Relationship Id="rId4" Type="http://schemas.openxmlformats.org/officeDocument/2006/relationships/image" Target="../media/image6.png"/><Relationship Id="rId9" Type="http://schemas.openxmlformats.org/officeDocument/2006/relationships/image" Target="../media/image99.png"/><Relationship Id="rId1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10.png"/><Relationship Id="rId17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106.png"/><Relationship Id="rId15" Type="http://schemas.openxmlformats.org/officeDocument/2006/relationships/image" Target="../media/image113.png"/><Relationship Id="rId10" Type="http://schemas.openxmlformats.org/officeDocument/2006/relationships/image" Target="../media/image109.png"/><Relationship Id="rId4" Type="http://schemas.openxmlformats.org/officeDocument/2006/relationships/image" Target="../media/image6.png"/><Relationship Id="rId9" Type="http://schemas.openxmlformats.org/officeDocument/2006/relationships/image" Target="../media/image108.png"/><Relationship Id="rId14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10.png"/><Relationship Id="rId17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13.png"/><Relationship Id="rId10" Type="http://schemas.openxmlformats.org/officeDocument/2006/relationships/image" Target="../media/image109.png"/><Relationship Id="rId4" Type="http://schemas.openxmlformats.org/officeDocument/2006/relationships/image" Target="../media/image6.png"/><Relationship Id="rId9" Type="http://schemas.openxmlformats.org/officeDocument/2006/relationships/image" Target="../media/image108.png"/><Relationship Id="rId14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17.png"/><Relationship Id="rId4" Type="http://schemas.openxmlformats.org/officeDocument/2006/relationships/image" Target="../media/image6.png"/><Relationship Id="rId9" Type="http://schemas.openxmlformats.org/officeDocument/2006/relationships/image" Target="../media/image11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4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3.jpeg"/><Relationship Id="rId4" Type="http://schemas.openxmlformats.org/officeDocument/2006/relationships/image" Target="../media/image6.png"/><Relationship Id="rId9" Type="http://schemas.openxmlformats.org/officeDocument/2006/relationships/image" Target="../media/image122.jpeg"/><Relationship Id="rId14" Type="http://schemas.openxmlformats.org/officeDocument/2006/relationships/image" Target="../media/image1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image" Target="../media/image4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9.png"/><Relationship Id="rId5" Type="http://schemas.openxmlformats.org/officeDocument/2006/relationships/image" Target="../media/image7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51.png"/><Relationship Id="rId14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38.png"/><Relationship Id="rId4" Type="http://schemas.openxmlformats.org/officeDocument/2006/relationships/image" Target="../media/image6.png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jpeg"/><Relationship Id="rId7" Type="http://schemas.openxmlformats.org/officeDocument/2006/relationships/image" Target="../media/image145.pn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18" Type="http://schemas.openxmlformats.org/officeDocument/2006/relationships/image" Target="../media/image15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51.png"/><Relationship Id="rId17" Type="http://schemas.openxmlformats.org/officeDocument/2006/relationships/image" Target="../media/image11.png"/><Relationship Id="rId2" Type="http://schemas.openxmlformats.org/officeDocument/2006/relationships/image" Target="../media/image4.png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0.png"/><Relationship Id="rId5" Type="http://schemas.openxmlformats.org/officeDocument/2006/relationships/image" Target="../media/image7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58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60.png"/><Relationship Id="rId7" Type="http://schemas.openxmlformats.org/officeDocument/2006/relationships/image" Target="../media/image163.png"/><Relationship Id="rId12" Type="http://schemas.openxmlformats.org/officeDocument/2006/relationships/image" Target="../media/image167.jpe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11" Type="http://schemas.openxmlformats.org/officeDocument/2006/relationships/image" Target="../media/image17.png"/><Relationship Id="rId5" Type="http://schemas.openxmlformats.org/officeDocument/2006/relationships/image" Target="../media/image162.png"/><Relationship Id="rId10" Type="http://schemas.openxmlformats.org/officeDocument/2006/relationships/image" Target="../media/image166.png"/><Relationship Id="rId4" Type="http://schemas.openxmlformats.org/officeDocument/2006/relationships/image" Target="../media/image161.png"/><Relationship Id="rId9" Type="http://schemas.openxmlformats.org/officeDocument/2006/relationships/image" Target="../media/image16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12" Type="http://schemas.openxmlformats.org/officeDocument/2006/relationships/image" Target="../media/image177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2.png"/><Relationship Id="rId11" Type="http://schemas.openxmlformats.org/officeDocument/2006/relationships/image" Target="../media/image176.png"/><Relationship Id="rId5" Type="http://schemas.openxmlformats.org/officeDocument/2006/relationships/image" Target="../media/image171.png"/><Relationship Id="rId10" Type="http://schemas.openxmlformats.org/officeDocument/2006/relationships/image" Target="../media/image78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Relationship Id="rId14" Type="http://schemas.openxmlformats.org/officeDocument/2006/relationships/image" Target="../media/image17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8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82.png"/><Relationship Id="rId5" Type="http://schemas.openxmlformats.org/officeDocument/2006/relationships/image" Target="../media/image7.png"/><Relationship Id="rId15" Type="http://schemas.openxmlformats.org/officeDocument/2006/relationships/image" Target="../media/image185.png"/><Relationship Id="rId10" Type="http://schemas.openxmlformats.org/officeDocument/2006/relationships/image" Target="../media/image181.png"/><Relationship Id="rId4" Type="http://schemas.openxmlformats.org/officeDocument/2006/relationships/image" Target="../media/image6.png"/><Relationship Id="rId9" Type="http://schemas.openxmlformats.org/officeDocument/2006/relationships/image" Target="../media/image180.png"/><Relationship Id="rId1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jpeg"/><Relationship Id="rId13" Type="http://schemas.openxmlformats.org/officeDocument/2006/relationships/image" Target="../media/image197.png"/><Relationship Id="rId18" Type="http://schemas.openxmlformats.org/officeDocument/2006/relationships/image" Target="../media/image78.png"/><Relationship Id="rId3" Type="http://schemas.openxmlformats.org/officeDocument/2006/relationships/image" Target="../media/image187.jpeg"/><Relationship Id="rId7" Type="http://schemas.openxmlformats.org/officeDocument/2006/relationships/image" Target="../media/image191.jpeg"/><Relationship Id="rId12" Type="http://schemas.openxmlformats.org/officeDocument/2006/relationships/image" Target="../media/image196.png"/><Relationship Id="rId17" Type="http://schemas.openxmlformats.org/officeDocument/2006/relationships/image" Target="../media/image201.png"/><Relationship Id="rId2" Type="http://schemas.openxmlformats.org/officeDocument/2006/relationships/image" Target="../media/image186.jpeg"/><Relationship Id="rId16" Type="http://schemas.openxmlformats.org/officeDocument/2006/relationships/image" Target="../media/image200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0.jpeg"/><Relationship Id="rId11" Type="http://schemas.openxmlformats.org/officeDocument/2006/relationships/image" Target="../media/image195.png"/><Relationship Id="rId5" Type="http://schemas.openxmlformats.org/officeDocument/2006/relationships/image" Target="../media/image189.jpeg"/><Relationship Id="rId15" Type="http://schemas.openxmlformats.org/officeDocument/2006/relationships/image" Target="../media/image199.png"/><Relationship Id="rId10" Type="http://schemas.openxmlformats.org/officeDocument/2006/relationships/image" Target="../media/image194.jpeg"/><Relationship Id="rId19" Type="http://schemas.openxmlformats.org/officeDocument/2006/relationships/image" Target="../media/image202.png"/><Relationship Id="rId4" Type="http://schemas.openxmlformats.org/officeDocument/2006/relationships/image" Target="../media/image188.jpeg"/><Relationship Id="rId9" Type="http://schemas.openxmlformats.org/officeDocument/2006/relationships/image" Target="../media/image193.jpeg"/><Relationship Id="rId14" Type="http://schemas.openxmlformats.org/officeDocument/2006/relationships/image" Target="../media/image19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07.png"/><Relationship Id="rId17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06.png"/><Relationship Id="rId5" Type="http://schemas.openxmlformats.org/officeDocument/2006/relationships/image" Target="../media/image7.png"/><Relationship Id="rId15" Type="http://schemas.openxmlformats.org/officeDocument/2006/relationships/image" Target="../media/image78.png"/><Relationship Id="rId10" Type="http://schemas.openxmlformats.org/officeDocument/2006/relationships/image" Target="../media/image205.png"/><Relationship Id="rId4" Type="http://schemas.openxmlformats.org/officeDocument/2006/relationships/image" Target="../media/image6.png"/><Relationship Id="rId9" Type="http://schemas.openxmlformats.org/officeDocument/2006/relationships/image" Target="../media/image204.png"/><Relationship Id="rId14" Type="http://schemas.openxmlformats.org/officeDocument/2006/relationships/image" Target="../media/image20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13" Type="http://schemas.openxmlformats.org/officeDocument/2006/relationships/image" Target="../media/image218.png"/><Relationship Id="rId3" Type="http://schemas.openxmlformats.org/officeDocument/2006/relationships/image" Target="../media/image211.png"/><Relationship Id="rId7" Type="http://schemas.openxmlformats.org/officeDocument/2006/relationships/image" Target="../media/image214.png"/><Relationship Id="rId12" Type="http://schemas.openxmlformats.org/officeDocument/2006/relationships/image" Target="../media/image217.png"/><Relationship Id="rId17" Type="http://schemas.openxmlformats.org/officeDocument/2006/relationships/image" Target="../media/image17.png"/><Relationship Id="rId2" Type="http://schemas.openxmlformats.org/officeDocument/2006/relationships/image" Target="../media/image188.jpeg"/><Relationship Id="rId16" Type="http://schemas.openxmlformats.org/officeDocument/2006/relationships/image" Target="../media/image2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3.png"/><Relationship Id="rId11" Type="http://schemas.openxmlformats.org/officeDocument/2006/relationships/image" Target="../media/image200.png"/><Relationship Id="rId5" Type="http://schemas.openxmlformats.org/officeDocument/2006/relationships/image" Target="../media/image212.png"/><Relationship Id="rId15" Type="http://schemas.openxmlformats.org/officeDocument/2006/relationships/image" Target="../media/image220.png"/><Relationship Id="rId10" Type="http://schemas.openxmlformats.org/officeDocument/2006/relationships/image" Target="../media/image216.png"/><Relationship Id="rId4" Type="http://schemas.openxmlformats.org/officeDocument/2006/relationships/image" Target="../media/image189.jpeg"/><Relationship Id="rId9" Type="http://schemas.openxmlformats.org/officeDocument/2006/relationships/image" Target="../media/image78.png"/><Relationship Id="rId14" Type="http://schemas.openxmlformats.org/officeDocument/2006/relationships/image" Target="../media/image21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8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223.png"/><Relationship Id="rId4" Type="http://schemas.openxmlformats.org/officeDocument/2006/relationships/image" Target="../media/image6.png"/><Relationship Id="rId9" Type="http://schemas.openxmlformats.org/officeDocument/2006/relationships/image" Target="../media/image42.png"/><Relationship Id="rId14" Type="http://schemas.openxmlformats.org/officeDocument/2006/relationships/image" Target="../media/image2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jpeg"/><Relationship Id="rId13" Type="http://schemas.openxmlformats.org/officeDocument/2006/relationships/image" Target="../media/image194.jpeg"/><Relationship Id="rId18" Type="http://schemas.openxmlformats.org/officeDocument/2006/relationships/image" Target="../media/image233.png"/><Relationship Id="rId3" Type="http://schemas.openxmlformats.org/officeDocument/2006/relationships/image" Target="../media/image5.png"/><Relationship Id="rId21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193.jpeg"/><Relationship Id="rId17" Type="http://schemas.openxmlformats.org/officeDocument/2006/relationships/image" Target="../media/image232.png"/><Relationship Id="rId2" Type="http://schemas.openxmlformats.org/officeDocument/2006/relationships/image" Target="../media/image4.png"/><Relationship Id="rId16" Type="http://schemas.openxmlformats.org/officeDocument/2006/relationships/image" Target="../media/image231.png"/><Relationship Id="rId20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29.jpeg"/><Relationship Id="rId5" Type="http://schemas.openxmlformats.org/officeDocument/2006/relationships/image" Target="../media/image7.png"/><Relationship Id="rId15" Type="http://schemas.openxmlformats.org/officeDocument/2006/relationships/image" Target="../media/image42.png"/><Relationship Id="rId10" Type="http://schemas.openxmlformats.org/officeDocument/2006/relationships/image" Target="../media/image228.jpeg"/><Relationship Id="rId19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227.jpeg"/><Relationship Id="rId14" Type="http://schemas.openxmlformats.org/officeDocument/2006/relationships/image" Target="../media/image23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237.png"/><Relationship Id="rId4" Type="http://schemas.openxmlformats.org/officeDocument/2006/relationships/image" Target="../media/image6.png"/><Relationship Id="rId9" Type="http://schemas.openxmlformats.org/officeDocument/2006/relationships/image" Target="../media/image23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jpeg"/><Relationship Id="rId13" Type="http://schemas.openxmlformats.org/officeDocument/2006/relationships/image" Target="../media/image24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40.png"/><Relationship Id="rId17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2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94.jpeg"/><Relationship Id="rId5" Type="http://schemas.openxmlformats.org/officeDocument/2006/relationships/image" Target="../media/image7.png"/><Relationship Id="rId15" Type="http://schemas.openxmlformats.org/officeDocument/2006/relationships/image" Target="../media/image243.png"/><Relationship Id="rId10" Type="http://schemas.openxmlformats.org/officeDocument/2006/relationships/image" Target="../media/image193.jpeg"/><Relationship Id="rId4" Type="http://schemas.openxmlformats.org/officeDocument/2006/relationships/image" Target="../media/image6.png"/><Relationship Id="rId9" Type="http://schemas.openxmlformats.org/officeDocument/2006/relationships/image" Target="../media/image239.jpeg"/><Relationship Id="rId14" Type="http://schemas.openxmlformats.org/officeDocument/2006/relationships/image" Target="../media/image2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246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0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9.png"/><Relationship Id="rId5" Type="http://schemas.openxmlformats.org/officeDocument/2006/relationships/image" Target="../media/image7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7.png"/><Relationship Id="rId5" Type="http://schemas.openxmlformats.org/officeDocument/2006/relationships/image" Target="../media/image7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46.png"/><Relationship Id="rId10" Type="http://schemas.openxmlformats.org/officeDocument/2006/relationships/image" Target="../media/image49.jpeg"/><Relationship Id="rId4" Type="http://schemas.openxmlformats.org/officeDocument/2006/relationships/image" Target="../media/image45.png"/><Relationship Id="rId9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17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41044" y="1395729"/>
            <a:ext cx="7461910" cy="5081271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Chapter: 	3 </a:t>
            </a:r>
          </a:p>
          <a:p>
            <a:endParaRPr lang="en-US" dirty="0" smtClean="0"/>
          </a:p>
          <a:p>
            <a:r>
              <a:rPr lang="en-US" sz="6600" dirty="0" smtClean="0"/>
              <a:t>	</a:t>
            </a:r>
            <a:r>
              <a:rPr lang="en-US" sz="6600" dirty="0" smtClean="0">
                <a:solidFill>
                  <a:srgbClr val="FFFF00"/>
                </a:solidFill>
              </a:rPr>
              <a:t>FIBRE TO FABRIC</a:t>
            </a:r>
          </a:p>
          <a:p>
            <a:r>
              <a:rPr lang="en-US" sz="6600" dirty="0" smtClean="0">
                <a:solidFill>
                  <a:srgbClr val="FFFF00"/>
                </a:solidFill>
              </a:rPr>
              <a:t>		Class 	VII</a:t>
            </a:r>
          </a:p>
          <a:p>
            <a:r>
              <a:rPr lang="en-US" sz="6600" dirty="0" smtClean="0">
                <a:solidFill>
                  <a:srgbClr val="FFFF00"/>
                </a:solidFill>
              </a:rPr>
              <a:t>						</a:t>
            </a:r>
            <a:r>
              <a:rPr lang="en-US" dirty="0" smtClean="0">
                <a:solidFill>
                  <a:srgbClr val="FFFF00"/>
                </a:solidFill>
              </a:rPr>
              <a:t>NK </a:t>
            </a:r>
            <a:r>
              <a:rPr lang="en-US" dirty="0" err="1" smtClean="0">
                <a:solidFill>
                  <a:srgbClr val="FFFF00"/>
                </a:solidFill>
              </a:rPr>
              <a:t>Sinha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" y="1676400"/>
            <a:ext cx="3581400" cy="4267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8200" y="1676400"/>
            <a:ext cx="3581400" cy="426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31691" y="352043"/>
            <a:ext cx="1120139" cy="13411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59352" y="352043"/>
            <a:ext cx="1667255" cy="13411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4128" y="373379"/>
            <a:ext cx="938784" cy="13411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97452" y="1191767"/>
            <a:ext cx="1263396" cy="1249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96690" y="516712"/>
            <a:ext cx="12287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62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4800" b="1" spc="-25" dirty="0">
                <a:solidFill>
                  <a:srgbClr val="FF0000"/>
                </a:solidFill>
                <a:latin typeface="Arial"/>
                <a:cs typeface="Arial"/>
              </a:rPr>
              <a:t>AK</a:t>
            </a:r>
            <a:endParaRPr sz="4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08754" y="1235075"/>
            <a:ext cx="1202690" cy="0"/>
          </a:xfrm>
          <a:custGeom>
            <a:avLst/>
            <a:gdLst/>
            <a:ahLst/>
            <a:cxnLst/>
            <a:rect l="l" t="t" r="r" b="b"/>
            <a:pathLst>
              <a:path w="1202689">
                <a:moveTo>
                  <a:pt x="0" y="0"/>
                </a:moveTo>
                <a:lnTo>
                  <a:pt x="1202436" y="0"/>
                </a:lnTo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440419" y="6262434"/>
            <a:ext cx="412115" cy="60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865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25400">
                <a:lnSpc>
                  <a:spcPts val="3865"/>
                </a:lnSpc>
              </a:pPr>
              <a:t>10</a:t>
            </a:fld>
            <a:endParaRPr sz="3600">
              <a:latin typeface="Rage Italic"/>
              <a:cs typeface="Rage Italic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307340" y="6390106"/>
            <a:ext cx="12824" cy="2821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0600" y="1524000"/>
            <a:ext cx="35052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1524000"/>
            <a:ext cx="3810000" cy="466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56204" y="428244"/>
            <a:ext cx="2944368" cy="1341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08091" y="449580"/>
            <a:ext cx="938784" cy="1341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1964" y="1267967"/>
            <a:ext cx="2212848" cy="1249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21202" y="593216"/>
            <a:ext cx="2180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none" spc="-30" dirty="0">
                <a:latin typeface="Arial"/>
                <a:cs typeface="Arial"/>
              </a:rPr>
              <a:t>CA</a:t>
            </a:r>
            <a:r>
              <a:rPr sz="4800" u="none" spc="-25" dirty="0">
                <a:latin typeface="Arial"/>
                <a:cs typeface="Arial"/>
              </a:rPr>
              <a:t>ME</a:t>
            </a:r>
            <a:r>
              <a:rPr sz="4800" u="none" dirty="0">
                <a:latin typeface="Arial"/>
                <a:cs typeface="Arial"/>
              </a:rPr>
              <a:t>L</a:t>
            </a:r>
            <a:endParaRPr sz="4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33266" y="1311275"/>
            <a:ext cx="2152015" cy="0"/>
          </a:xfrm>
          <a:custGeom>
            <a:avLst/>
            <a:gdLst/>
            <a:ahLst/>
            <a:cxnLst/>
            <a:rect l="l" t="t" r="r" b="b"/>
            <a:pathLst>
              <a:path w="2152015">
                <a:moveTo>
                  <a:pt x="0" y="0"/>
                </a:moveTo>
                <a:lnTo>
                  <a:pt x="2151888" y="0"/>
                </a:lnTo>
              </a:path>
            </a:pathLst>
          </a:custGeom>
          <a:ln w="6400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40419" y="6262434"/>
            <a:ext cx="412115" cy="60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865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25400">
                <a:lnSpc>
                  <a:spcPts val="3865"/>
                </a:lnSpc>
              </a:pPr>
              <a:t>11</a:t>
            </a:fld>
            <a:endParaRPr sz="3600">
              <a:latin typeface="Rage Italic"/>
              <a:cs typeface="Rage Itali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307340" y="6390106"/>
            <a:ext cx="12824" cy="2821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8200" y="1447825"/>
            <a:ext cx="3657600" cy="4723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8527" y="1447800"/>
            <a:ext cx="3577336" cy="472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8332" y="449580"/>
            <a:ext cx="2418588" cy="1118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5503" y="467868"/>
            <a:ext cx="783336" cy="1118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23132" y="1149096"/>
            <a:ext cx="1808988" cy="105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19321" y="584073"/>
            <a:ext cx="1782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spc="-35" dirty="0">
                <a:latin typeface="Arial"/>
                <a:cs typeface="Arial"/>
              </a:rPr>
              <a:t>LLAMA</a:t>
            </a:r>
          </a:p>
        </p:txBody>
      </p:sp>
      <p:sp>
        <p:nvSpPr>
          <p:cNvPr id="8" name="object 8"/>
          <p:cNvSpPr/>
          <p:nvPr/>
        </p:nvSpPr>
        <p:spPr>
          <a:xfrm>
            <a:off x="3731386" y="1184021"/>
            <a:ext cx="1757680" cy="0"/>
          </a:xfrm>
          <a:custGeom>
            <a:avLst/>
            <a:gdLst/>
            <a:ahLst/>
            <a:cxnLst/>
            <a:rect l="l" t="t" r="r" b="b"/>
            <a:pathLst>
              <a:path w="1757679">
                <a:moveTo>
                  <a:pt x="0" y="0"/>
                </a:moveTo>
                <a:lnTo>
                  <a:pt x="1757172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40419" y="6262434"/>
            <a:ext cx="412115" cy="60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865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25400">
                <a:lnSpc>
                  <a:spcPts val="3865"/>
                </a:lnSpc>
              </a:pPr>
              <a:t>12</a:t>
            </a:fld>
            <a:endParaRPr sz="3600">
              <a:latin typeface="Rage Italic"/>
              <a:cs typeface="Rage Itali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307340" y="6390106"/>
            <a:ext cx="12824" cy="2821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371600"/>
            <a:ext cx="37338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1371600"/>
            <a:ext cx="365760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68979" y="496823"/>
            <a:ext cx="2715768" cy="1118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3332" y="515112"/>
            <a:ext cx="783336" cy="1118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73779" y="1196339"/>
            <a:ext cx="2106168" cy="105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69970" y="631698"/>
            <a:ext cx="2084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spc="-35" dirty="0">
                <a:latin typeface="Arial"/>
                <a:cs typeface="Arial"/>
              </a:rPr>
              <a:t>AL</a:t>
            </a:r>
            <a:r>
              <a:rPr u="none" spc="-330" dirty="0">
                <a:latin typeface="Arial"/>
                <a:cs typeface="Arial"/>
              </a:rPr>
              <a:t>P</a:t>
            </a:r>
            <a:r>
              <a:rPr u="none" spc="-35" dirty="0">
                <a:latin typeface="Arial"/>
                <a:cs typeface="Arial"/>
              </a:rPr>
              <a:t>AC</a:t>
            </a:r>
            <a:r>
              <a:rPr u="none" spc="-5" dirty="0">
                <a:latin typeface="Arial"/>
                <a:cs typeface="Arial"/>
              </a:rPr>
              <a:t>A</a:t>
            </a:r>
          </a:p>
        </p:txBody>
      </p:sp>
      <p:sp>
        <p:nvSpPr>
          <p:cNvPr id="8" name="object 8"/>
          <p:cNvSpPr/>
          <p:nvPr/>
        </p:nvSpPr>
        <p:spPr>
          <a:xfrm>
            <a:off x="3582034" y="1231519"/>
            <a:ext cx="2054860" cy="0"/>
          </a:xfrm>
          <a:custGeom>
            <a:avLst/>
            <a:gdLst/>
            <a:ahLst/>
            <a:cxnLst/>
            <a:rect l="l" t="t" r="r" b="b"/>
            <a:pathLst>
              <a:path w="2054860">
                <a:moveTo>
                  <a:pt x="0" y="0"/>
                </a:moveTo>
                <a:lnTo>
                  <a:pt x="2054352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40419" y="6262434"/>
            <a:ext cx="412115" cy="60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865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25400">
                <a:lnSpc>
                  <a:spcPts val="3865"/>
                </a:lnSpc>
              </a:pPr>
              <a:t>13</a:t>
            </a:fld>
            <a:endParaRPr sz="3600">
              <a:latin typeface="Rage Italic"/>
              <a:cs typeface="Rage Itali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307340" y="6390106"/>
            <a:ext cx="12824" cy="2885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200" y="762000"/>
            <a:ext cx="7467600" cy="533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65576" y="562355"/>
            <a:ext cx="2258568" cy="11186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62728" y="562355"/>
            <a:ext cx="783336" cy="11186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70376" y="1228344"/>
            <a:ext cx="1648968" cy="777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767454" y="679449"/>
            <a:ext cx="16262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4" dirty="0"/>
              <a:t>W</a:t>
            </a:r>
            <a:r>
              <a:rPr spc="-30" dirty="0"/>
              <a:t>OO</a:t>
            </a:r>
            <a:r>
              <a:rPr spc="-5" dirty="0"/>
              <a:t>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7244" y="1702130"/>
            <a:ext cx="6925945" cy="427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 marR="450850" indent="-546100">
              <a:lnSpc>
                <a:spcPct val="100000"/>
              </a:lnSpc>
              <a:spcBef>
                <a:spcPts val="100"/>
              </a:spcBef>
              <a:buClr>
                <a:srgbClr val="AC66BA"/>
              </a:buClr>
              <a:buSzPct val="85416"/>
              <a:buFont typeface="Wingdings"/>
              <a:buChar char=""/>
              <a:tabLst>
                <a:tab pos="558165" algn="l"/>
                <a:tab pos="558800" algn="l"/>
              </a:tabLst>
            </a:pP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Wool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is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obtained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from the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fleece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(hair)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of 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sheep,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goat,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camel,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yak, </a:t>
            </a:r>
            <a:r>
              <a:rPr sz="2400" b="1" spc="75" dirty="0">
                <a:solidFill>
                  <a:srgbClr val="0000FF"/>
                </a:solidFill>
                <a:latin typeface="Arial"/>
                <a:cs typeface="Arial"/>
              </a:rPr>
              <a:t>rabbit,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llama,  alpaca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and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other</a:t>
            </a:r>
            <a:r>
              <a:rPr sz="2400" b="1" spc="1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animals.</a:t>
            </a:r>
            <a:endParaRPr sz="2400">
              <a:latin typeface="Arial"/>
              <a:cs typeface="Arial"/>
            </a:endParaRPr>
          </a:p>
          <a:p>
            <a:pPr marL="558165" marR="7620" indent="-546100" algn="just">
              <a:lnSpc>
                <a:spcPct val="100000"/>
              </a:lnSpc>
              <a:spcBef>
                <a:spcPts val="605"/>
              </a:spcBef>
              <a:buClr>
                <a:srgbClr val="AC66BA"/>
              </a:buClr>
              <a:buSzPct val="85416"/>
              <a:buFont typeface="Wingdings"/>
              <a:buChar char=""/>
              <a:tabLst>
                <a:tab pos="558800" algn="l"/>
              </a:tabLst>
            </a:pPr>
            <a:r>
              <a:rPr sz="2400" b="1" spc="-10" dirty="0">
                <a:solidFill>
                  <a:srgbClr val="974204"/>
                </a:solidFill>
                <a:latin typeface="Arial"/>
                <a:cs typeface="Arial"/>
              </a:rPr>
              <a:t>These </a:t>
            </a:r>
            <a:r>
              <a:rPr sz="2400" b="1" spc="-5" dirty="0">
                <a:solidFill>
                  <a:srgbClr val="974204"/>
                </a:solidFill>
                <a:latin typeface="Arial"/>
                <a:cs typeface="Arial"/>
              </a:rPr>
              <a:t>animals </a:t>
            </a:r>
            <a:r>
              <a:rPr sz="2400" b="1" spc="-10" dirty="0">
                <a:solidFill>
                  <a:srgbClr val="974204"/>
                </a:solidFill>
                <a:latin typeface="Arial"/>
                <a:cs typeface="Arial"/>
              </a:rPr>
              <a:t>have </a:t>
            </a:r>
            <a:r>
              <a:rPr sz="2400" b="1" spc="-5" dirty="0">
                <a:solidFill>
                  <a:srgbClr val="974204"/>
                </a:solidFill>
                <a:latin typeface="Arial"/>
                <a:cs typeface="Arial"/>
              </a:rPr>
              <a:t>a thick </a:t>
            </a:r>
            <a:r>
              <a:rPr sz="2400" b="1" spc="-10" dirty="0">
                <a:solidFill>
                  <a:srgbClr val="974204"/>
                </a:solidFill>
                <a:latin typeface="Arial"/>
                <a:cs typeface="Arial"/>
              </a:rPr>
              <a:t>coat </a:t>
            </a:r>
            <a:r>
              <a:rPr sz="2400" b="1" spc="-5" dirty="0">
                <a:solidFill>
                  <a:srgbClr val="974204"/>
                </a:solidFill>
                <a:latin typeface="Arial"/>
                <a:cs typeface="Arial"/>
              </a:rPr>
              <a:t>of hair on  their </a:t>
            </a:r>
            <a:r>
              <a:rPr sz="2400" b="1" spc="-10" dirty="0">
                <a:solidFill>
                  <a:srgbClr val="974204"/>
                </a:solidFill>
                <a:latin typeface="Arial"/>
                <a:cs typeface="Arial"/>
              </a:rPr>
              <a:t>bodies because the </a:t>
            </a:r>
            <a:r>
              <a:rPr sz="2400" b="1" spc="-20" dirty="0">
                <a:solidFill>
                  <a:srgbClr val="974204"/>
                </a:solidFill>
                <a:latin typeface="Arial"/>
                <a:cs typeface="Arial"/>
              </a:rPr>
              <a:t>hair </a:t>
            </a:r>
            <a:r>
              <a:rPr sz="2400" b="1" spc="-5" dirty="0">
                <a:solidFill>
                  <a:srgbClr val="974204"/>
                </a:solidFill>
                <a:latin typeface="Arial"/>
                <a:cs typeface="Arial"/>
              </a:rPr>
              <a:t>traps </a:t>
            </a:r>
            <a:r>
              <a:rPr sz="2400" b="1" spc="-10" dirty="0">
                <a:solidFill>
                  <a:srgbClr val="974204"/>
                </a:solidFill>
                <a:latin typeface="Arial"/>
                <a:cs typeface="Arial"/>
              </a:rPr>
              <a:t>air </a:t>
            </a:r>
            <a:r>
              <a:rPr sz="2400" b="1" spc="-25" dirty="0">
                <a:solidFill>
                  <a:srgbClr val="974204"/>
                </a:solidFill>
                <a:latin typeface="Arial"/>
                <a:cs typeface="Arial"/>
              </a:rPr>
              <a:t>and  </a:t>
            </a:r>
            <a:r>
              <a:rPr sz="2400" b="1" spc="-10" dirty="0">
                <a:solidFill>
                  <a:srgbClr val="974204"/>
                </a:solidFill>
                <a:latin typeface="Arial"/>
                <a:cs typeface="Arial"/>
              </a:rPr>
              <a:t>air is </a:t>
            </a:r>
            <a:r>
              <a:rPr sz="2400" b="1" spc="-5" dirty="0">
                <a:solidFill>
                  <a:srgbClr val="974204"/>
                </a:solidFill>
                <a:latin typeface="Arial"/>
                <a:cs typeface="Arial"/>
              </a:rPr>
              <a:t>a </a:t>
            </a:r>
            <a:r>
              <a:rPr sz="2400" b="1" spc="-25" dirty="0">
                <a:solidFill>
                  <a:srgbClr val="974204"/>
                </a:solidFill>
                <a:latin typeface="Arial"/>
                <a:cs typeface="Arial"/>
              </a:rPr>
              <a:t>poor </a:t>
            </a:r>
            <a:r>
              <a:rPr sz="2400" b="1" spc="-30" dirty="0">
                <a:solidFill>
                  <a:srgbClr val="974204"/>
                </a:solidFill>
                <a:latin typeface="Arial"/>
                <a:cs typeface="Arial"/>
              </a:rPr>
              <a:t>conductor </a:t>
            </a:r>
            <a:r>
              <a:rPr sz="2400" b="1" spc="-15" dirty="0">
                <a:solidFill>
                  <a:srgbClr val="974204"/>
                </a:solidFill>
                <a:latin typeface="Arial"/>
                <a:cs typeface="Arial"/>
              </a:rPr>
              <a:t>of</a:t>
            </a:r>
            <a:r>
              <a:rPr sz="2400" b="1" spc="315" dirty="0">
                <a:solidFill>
                  <a:srgbClr val="974204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974204"/>
                </a:solidFill>
                <a:latin typeface="Arial"/>
                <a:cs typeface="Arial"/>
              </a:rPr>
              <a:t>heat.</a:t>
            </a:r>
            <a:endParaRPr sz="2400">
              <a:latin typeface="Arial"/>
              <a:cs typeface="Arial"/>
            </a:endParaRPr>
          </a:p>
          <a:p>
            <a:pPr marL="558165" marR="5080" indent="-546100" algn="just">
              <a:lnSpc>
                <a:spcPct val="100000"/>
              </a:lnSpc>
              <a:spcBef>
                <a:spcPts val="600"/>
              </a:spcBef>
              <a:buClr>
                <a:srgbClr val="AC66BA"/>
              </a:buClr>
              <a:buSzPct val="85416"/>
              <a:buFont typeface="Wingdings"/>
              <a:buChar char=""/>
              <a:tabLst>
                <a:tab pos="558800" algn="l"/>
              </a:tabLst>
            </a:pP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So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thick layer of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hair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keeps their body  </a:t>
            </a:r>
            <a:r>
              <a:rPr sz="2400" b="1" spc="5" dirty="0">
                <a:solidFill>
                  <a:srgbClr val="0000FF"/>
                </a:solidFill>
                <a:latin typeface="Arial"/>
                <a:cs typeface="Arial"/>
              </a:rPr>
              <a:t>warm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and protects them from harsh</a:t>
            </a:r>
            <a:r>
              <a:rPr sz="2400" b="1" spc="-1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cold.</a:t>
            </a:r>
            <a:endParaRPr sz="2400">
              <a:latin typeface="Arial"/>
              <a:cs typeface="Arial"/>
            </a:endParaRPr>
          </a:p>
          <a:p>
            <a:pPr marL="558165" marR="5080" indent="-546100" algn="just">
              <a:lnSpc>
                <a:spcPct val="100499"/>
              </a:lnSpc>
              <a:spcBef>
                <a:spcPts val="565"/>
              </a:spcBef>
              <a:buClr>
                <a:srgbClr val="AC66BA"/>
              </a:buClr>
              <a:buSzPct val="85416"/>
              <a:buFont typeface="Wingdings"/>
              <a:buChar char=""/>
              <a:tabLst>
                <a:tab pos="558800" algn="l"/>
              </a:tabLst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obtaining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wool, animal are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reared 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and 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then 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their hair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cut and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processed into  wool.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409940" y="6283817"/>
            <a:ext cx="391160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870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25400">
                <a:lnSpc>
                  <a:spcPts val="3870"/>
                </a:lnSpc>
              </a:pPr>
              <a:t>14</a:t>
            </a:fld>
            <a:endParaRPr sz="3600">
              <a:latin typeface="Rage Italic"/>
              <a:cs typeface="Rage Italic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307340" y="6390106"/>
            <a:ext cx="12824" cy="2821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xfrm>
            <a:off x="4721733" y="6390106"/>
            <a:ext cx="2635884" cy="288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323" y="521208"/>
            <a:ext cx="3086100" cy="1008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76016" y="521208"/>
            <a:ext cx="1018032" cy="10088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96640" y="521208"/>
            <a:ext cx="4890516" cy="10088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89747" y="536448"/>
            <a:ext cx="707135" cy="10088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1644" y="1150619"/>
            <a:ext cx="7251192" cy="960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57478" y="639826"/>
            <a:ext cx="7228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Fleece and </a:t>
            </a:r>
            <a:r>
              <a:rPr sz="3600" spc="-25" dirty="0">
                <a:latin typeface="Arial"/>
                <a:cs typeface="Arial"/>
              </a:rPr>
              <a:t>Wool </a:t>
            </a:r>
            <a:r>
              <a:rPr sz="3600" spc="-5" dirty="0">
                <a:latin typeface="Arial"/>
                <a:cs typeface="Arial"/>
              </a:rPr>
              <a:t>bearing</a:t>
            </a:r>
            <a:r>
              <a:rPr sz="3600" spc="2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animals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58667" y="5242559"/>
            <a:ext cx="3930396" cy="7360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7244" y="1356334"/>
            <a:ext cx="7177405" cy="439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9109" algn="just">
              <a:lnSpc>
                <a:spcPct val="114999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Fleece and </a:t>
            </a:r>
            <a:r>
              <a:rPr sz="2600" spc="-15" dirty="0">
                <a:latin typeface="Arial"/>
                <a:cs typeface="Arial"/>
              </a:rPr>
              <a:t>Wool </a:t>
            </a:r>
            <a:r>
              <a:rPr sz="2600" dirty="0">
                <a:latin typeface="Arial"/>
                <a:cs typeface="Arial"/>
              </a:rPr>
              <a:t>bearing animals like sheep,  goat, camel, yak, etc. bear </a:t>
            </a:r>
            <a:r>
              <a:rPr sz="2600" dirty="0">
                <a:solidFill>
                  <a:srgbClr val="00AFEF"/>
                </a:solidFill>
                <a:latin typeface="Arial"/>
                <a:cs typeface="Arial"/>
              </a:rPr>
              <a:t>two types of hair –  coarse hair and fine-soft under</a:t>
            </a:r>
            <a:r>
              <a:rPr sz="2600" spc="-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600" spc="-40" dirty="0">
                <a:solidFill>
                  <a:srgbClr val="00AFEF"/>
                </a:solidFill>
                <a:latin typeface="Arial"/>
                <a:cs typeface="Arial"/>
              </a:rPr>
              <a:t>hair</a:t>
            </a:r>
            <a:r>
              <a:rPr sz="2600" spc="-4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12700" marR="389890" algn="just">
              <a:lnSpc>
                <a:spcPct val="114999"/>
              </a:lnSpc>
              <a:spcBef>
                <a:spcPts val="710"/>
              </a:spcBef>
            </a:pPr>
            <a:r>
              <a:rPr sz="2600" dirty="0">
                <a:latin typeface="Arial"/>
                <a:cs typeface="Arial"/>
              </a:rPr>
              <a:t>Fine soft hair is found close to the </a:t>
            </a:r>
            <a:r>
              <a:rPr sz="2600" spc="5" dirty="0">
                <a:latin typeface="Arial"/>
                <a:cs typeface="Arial"/>
              </a:rPr>
              <a:t>skin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such  animals.</a:t>
            </a:r>
            <a:endParaRPr sz="2600">
              <a:latin typeface="Arial"/>
              <a:cs typeface="Arial"/>
            </a:endParaRPr>
          </a:p>
          <a:p>
            <a:pPr marL="12700" marR="5080" algn="just">
              <a:lnSpc>
                <a:spcPct val="115100"/>
              </a:lnSpc>
              <a:spcBef>
                <a:spcPts val="695"/>
              </a:spcBef>
            </a:pPr>
            <a:r>
              <a:rPr sz="2600" spc="5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600" dirty="0">
                <a:solidFill>
                  <a:srgbClr val="006FC0"/>
                </a:solidFill>
                <a:latin typeface="Arial"/>
                <a:cs typeface="Arial"/>
              </a:rPr>
              <a:t>fine soft under hair of animal like sheep</a:t>
            </a:r>
            <a:r>
              <a:rPr sz="26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6FC0"/>
                </a:solidFill>
                <a:latin typeface="Arial"/>
                <a:cs typeface="Arial"/>
              </a:rPr>
              <a:t>goat  etc. is called</a:t>
            </a:r>
            <a:r>
              <a:rPr sz="26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FLEECE.</a:t>
            </a:r>
            <a:endParaRPr sz="2600">
              <a:latin typeface="Arial"/>
              <a:cs typeface="Arial"/>
            </a:endParaRPr>
          </a:p>
          <a:p>
            <a:pPr marL="12700" marR="542290" algn="just">
              <a:lnSpc>
                <a:spcPct val="115100"/>
              </a:lnSpc>
              <a:spcBef>
                <a:spcPts val="690"/>
              </a:spcBef>
            </a:pPr>
            <a:r>
              <a:rPr sz="2600" dirty="0">
                <a:solidFill>
                  <a:srgbClr val="6F2F9F"/>
                </a:solidFill>
                <a:latin typeface="Arial"/>
                <a:cs typeface="Arial"/>
              </a:rPr>
              <a:t>Animals having fine soft hair (fleece) on</a:t>
            </a:r>
            <a:r>
              <a:rPr sz="2600" spc="-8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6F2F9F"/>
                </a:solidFill>
                <a:latin typeface="Arial"/>
                <a:cs typeface="Arial"/>
              </a:rPr>
              <a:t>their  body are called </a:t>
            </a:r>
            <a:r>
              <a:rPr sz="2600" b="1" spc="-10" dirty="0">
                <a:solidFill>
                  <a:srgbClr val="001F5F"/>
                </a:solidFill>
                <a:latin typeface="Arial"/>
                <a:cs typeface="Arial"/>
              </a:rPr>
              <a:t>Wool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Bearing</a:t>
            </a:r>
            <a:r>
              <a:rPr sz="2600" b="1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Animals</a:t>
            </a:r>
            <a:r>
              <a:rPr sz="260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409940" y="6283817"/>
            <a:ext cx="391160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870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25400">
                <a:lnSpc>
                  <a:spcPts val="3870"/>
                </a:lnSpc>
              </a:pPr>
              <a:t>15</a:t>
            </a:fld>
            <a:endParaRPr sz="3600">
              <a:latin typeface="Rage Italic"/>
              <a:cs typeface="Rage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85060" y="486155"/>
            <a:ext cx="4407408" cy="1118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31052" y="486155"/>
            <a:ext cx="783335" cy="11186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89860" y="1152144"/>
            <a:ext cx="3797808" cy="777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686050" y="603249"/>
            <a:ext cx="37706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ANIMAL</a:t>
            </a:r>
            <a:r>
              <a:rPr spc="-175" dirty="0"/>
              <a:t> </a:t>
            </a:r>
            <a:r>
              <a:rPr spc="-50" dirty="0"/>
              <a:t>WOOL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7244" y="1321677"/>
            <a:ext cx="7193915" cy="50526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58165" indent="-535940">
              <a:lnSpc>
                <a:spcPct val="100000"/>
              </a:lnSpc>
              <a:spcBef>
                <a:spcPts val="700"/>
              </a:spcBef>
              <a:buFont typeface="Wingdings"/>
              <a:buChar char=""/>
              <a:tabLst>
                <a:tab pos="558165" algn="l"/>
                <a:tab pos="558800" algn="l"/>
              </a:tabLst>
            </a:pPr>
            <a:r>
              <a:rPr sz="2000" b="1" dirty="0">
                <a:solidFill>
                  <a:srgbClr val="974204"/>
                </a:solidFill>
                <a:latin typeface="Arial"/>
                <a:cs typeface="Arial"/>
              </a:rPr>
              <a:t>Many breeds of sheep are found in</a:t>
            </a:r>
            <a:r>
              <a:rPr sz="2000" b="1" spc="-110" dirty="0">
                <a:solidFill>
                  <a:srgbClr val="974204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974204"/>
                </a:solidFill>
                <a:latin typeface="Arial"/>
                <a:cs typeface="Arial"/>
              </a:rPr>
              <a:t>India.</a:t>
            </a:r>
            <a:endParaRPr sz="2000">
              <a:latin typeface="Arial"/>
              <a:cs typeface="Arial"/>
            </a:endParaRPr>
          </a:p>
          <a:p>
            <a:pPr marL="558165" marR="5080" indent="-535305">
              <a:lnSpc>
                <a:spcPct val="100000"/>
              </a:lnSpc>
              <a:spcBef>
                <a:spcPts val="600"/>
              </a:spcBef>
              <a:buFont typeface="Wingdings"/>
              <a:buChar char=""/>
              <a:tabLst>
                <a:tab pos="558165" algn="l"/>
                <a:tab pos="558800" algn="l"/>
              </a:tabLst>
            </a:pPr>
            <a:r>
              <a:rPr sz="2000" b="1" dirty="0">
                <a:solidFill>
                  <a:srgbClr val="772753"/>
                </a:solidFill>
                <a:latin typeface="Arial"/>
                <a:cs typeface="Arial"/>
              </a:rPr>
              <a:t>Sheep </a:t>
            </a:r>
            <a:r>
              <a:rPr sz="2000" b="1" spc="-5" dirty="0">
                <a:solidFill>
                  <a:srgbClr val="772753"/>
                </a:solidFill>
                <a:latin typeface="Arial"/>
                <a:cs typeface="Arial"/>
              </a:rPr>
              <a:t>gives milk </a:t>
            </a:r>
            <a:r>
              <a:rPr sz="2000" b="1" dirty="0">
                <a:solidFill>
                  <a:srgbClr val="772753"/>
                </a:solidFill>
                <a:latin typeface="Arial"/>
                <a:cs typeface="Arial"/>
              </a:rPr>
              <a:t>and meat; in addition to </a:t>
            </a:r>
            <a:r>
              <a:rPr sz="2000" b="1" spc="5" dirty="0">
                <a:solidFill>
                  <a:srgbClr val="772753"/>
                </a:solidFill>
                <a:latin typeface="Arial"/>
                <a:cs typeface="Arial"/>
              </a:rPr>
              <a:t>wool, </a:t>
            </a:r>
            <a:r>
              <a:rPr sz="2000" b="1" dirty="0">
                <a:solidFill>
                  <a:srgbClr val="772753"/>
                </a:solidFill>
                <a:latin typeface="Arial"/>
                <a:cs typeface="Arial"/>
              </a:rPr>
              <a:t>but</a:t>
            </a:r>
            <a:r>
              <a:rPr sz="2000" b="1" spc="-220" dirty="0">
                <a:solidFill>
                  <a:srgbClr val="77275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72753"/>
                </a:solidFill>
                <a:latin typeface="Arial"/>
                <a:cs typeface="Arial"/>
              </a:rPr>
              <a:t>are  reared mainly to obtain </a:t>
            </a:r>
            <a:r>
              <a:rPr sz="2000" b="1" spc="5" dirty="0">
                <a:solidFill>
                  <a:srgbClr val="772753"/>
                </a:solidFill>
                <a:latin typeface="Arial"/>
                <a:cs typeface="Arial"/>
              </a:rPr>
              <a:t>wool </a:t>
            </a:r>
            <a:r>
              <a:rPr sz="2000" b="1" dirty="0">
                <a:solidFill>
                  <a:srgbClr val="772753"/>
                </a:solidFill>
                <a:latin typeface="Arial"/>
                <a:cs typeface="Arial"/>
              </a:rPr>
              <a:t>in different parts of the  world.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Sheep </a:t>
            </a:r>
            <a:r>
              <a:rPr sz="2000" b="1" spc="5" dirty="0">
                <a:solidFill>
                  <a:srgbClr val="006FC0"/>
                </a:solidFill>
                <a:latin typeface="Arial"/>
                <a:cs typeface="Arial"/>
              </a:rPr>
              <a:t>wool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is most common</a:t>
            </a:r>
            <a:r>
              <a:rPr sz="2000" b="1" spc="-2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6FC0"/>
                </a:solidFill>
                <a:latin typeface="Arial"/>
                <a:cs typeface="Arial"/>
              </a:rPr>
              <a:t>wool.</a:t>
            </a:r>
            <a:endParaRPr sz="2000">
              <a:latin typeface="Arial"/>
              <a:cs typeface="Arial"/>
            </a:endParaRPr>
          </a:p>
          <a:p>
            <a:pPr marL="558165" marR="160655" indent="-535305">
              <a:lnSpc>
                <a:spcPct val="100000"/>
              </a:lnSpc>
              <a:spcBef>
                <a:spcPts val="695"/>
              </a:spcBef>
              <a:buFont typeface="Wingdings"/>
              <a:buChar char=""/>
              <a:tabLst>
                <a:tab pos="558165" algn="l"/>
                <a:tab pos="558800" algn="l"/>
              </a:tabLst>
            </a:pPr>
            <a:r>
              <a:rPr sz="2000" b="1" dirty="0">
                <a:solidFill>
                  <a:srgbClr val="974204"/>
                </a:solidFill>
                <a:latin typeface="Arial"/>
                <a:cs typeface="Arial"/>
              </a:rPr>
              <a:t>Angora </a:t>
            </a:r>
            <a:r>
              <a:rPr sz="2000" b="1" spc="5" dirty="0">
                <a:solidFill>
                  <a:srgbClr val="974204"/>
                </a:solidFill>
                <a:latin typeface="Arial"/>
                <a:cs typeface="Arial"/>
              </a:rPr>
              <a:t>wool </a:t>
            </a:r>
            <a:r>
              <a:rPr sz="2000" b="1" dirty="0">
                <a:solidFill>
                  <a:srgbClr val="974204"/>
                </a:solidFill>
                <a:latin typeface="Arial"/>
                <a:cs typeface="Arial"/>
              </a:rPr>
              <a:t>is obtained from Angora Goats </a:t>
            </a:r>
            <a:r>
              <a:rPr sz="1800" b="1" spc="-5" dirty="0">
                <a:solidFill>
                  <a:srgbClr val="974204"/>
                </a:solidFill>
                <a:latin typeface="Arial"/>
                <a:cs typeface="Arial"/>
              </a:rPr>
              <a:t>of</a:t>
            </a:r>
            <a:r>
              <a:rPr sz="1800" b="1" spc="-245" dirty="0">
                <a:solidFill>
                  <a:srgbClr val="97420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974204"/>
                </a:solidFill>
                <a:latin typeface="Arial"/>
                <a:cs typeface="Arial"/>
              </a:rPr>
              <a:t>Jammu  </a:t>
            </a:r>
            <a:r>
              <a:rPr sz="1800" b="1" spc="-15" dirty="0">
                <a:solidFill>
                  <a:srgbClr val="974204"/>
                </a:solidFill>
                <a:latin typeface="Arial"/>
                <a:cs typeface="Arial"/>
              </a:rPr>
              <a:t>Kashmir </a:t>
            </a:r>
            <a:r>
              <a:rPr sz="1800" b="1" spc="-5" dirty="0">
                <a:solidFill>
                  <a:srgbClr val="974204"/>
                </a:solidFill>
                <a:latin typeface="Arial"/>
                <a:cs typeface="Arial"/>
              </a:rPr>
              <a:t>is soft </a:t>
            </a:r>
            <a:r>
              <a:rPr sz="1800" b="1" spc="10" dirty="0">
                <a:solidFill>
                  <a:srgbClr val="974204"/>
                </a:solidFill>
                <a:latin typeface="Arial"/>
                <a:cs typeface="Arial"/>
              </a:rPr>
              <a:t>wool </a:t>
            </a:r>
            <a:r>
              <a:rPr sz="1800" b="1" spc="-10" dirty="0">
                <a:solidFill>
                  <a:srgbClr val="974204"/>
                </a:solidFill>
                <a:latin typeface="Arial"/>
                <a:cs typeface="Arial"/>
              </a:rPr>
              <a:t>used </a:t>
            </a:r>
            <a:r>
              <a:rPr sz="1800" b="1" spc="-5" dirty="0">
                <a:solidFill>
                  <a:srgbClr val="974204"/>
                </a:solidFill>
                <a:latin typeface="Arial"/>
                <a:cs typeface="Arial"/>
              </a:rPr>
              <a:t>for making</a:t>
            </a:r>
            <a:r>
              <a:rPr sz="1800" b="1" spc="-40" dirty="0">
                <a:solidFill>
                  <a:srgbClr val="97420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74204"/>
                </a:solidFill>
                <a:latin typeface="Arial"/>
                <a:cs typeface="Arial"/>
              </a:rPr>
              <a:t>shawls</a:t>
            </a:r>
            <a:r>
              <a:rPr sz="2000" b="1" dirty="0">
                <a:solidFill>
                  <a:srgbClr val="974204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558165" marR="777240" indent="-535305">
              <a:lnSpc>
                <a:spcPct val="100000"/>
              </a:lnSpc>
              <a:spcBef>
                <a:spcPts val="710"/>
              </a:spcBef>
              <a:buFont typeface="Wingdings"/>
              <a:buChar char=""/>
              <a:tabLst>
                <a:tab pos="558165" algn="l"/>
                <a:tab pos="558800" algn="l"/>
              </a:tabLst>
            </a:pPr>
            <a:r>
              <a:rPr sz="2000" b="1" dirty="0">
                <a:solidFill>
                  <a:srgbClr val="772753"/>
                </a:solidFill>
                <a:latin typeface="Arial"/>
                <a:cs typeface="Arial"/>
              </a:rPr>
              <a:t>Angora Goats are found in </a:t>
            </a:r>
            <a:r>
              <a:rPr sz="2000" b="1" spc="-5" dirty="0">
                <a:solidFill>
                  <a:srgbClr val="772753"/>
                </a:solidFill>
                <a:latin typeface="Arial"/>
                <a:cs typeface="Arial"/>
              </a:rPr>
              <a:t>hilly </a:t>
            </a:r>
            <a:r>
              <a:rPr sz="2000" b="1" dirty="0">
                <a:solidFill>
                  <a:srgbClr val="772753"/>
                </a:solidFill>
                <a:latin typeface="Arial"/>
                <a:cs typeface="Arial"/>
              </a:rPr>
              <a:t>regions, such</a:t>
            </a:r>
            <a:r>
              <a:rPr sz="2000" b="1" spc="-150" dirty="0">
                <a:solidFill>
                  <a:srgbClr val="77275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72753"/>
                </a:solidFill>
                <a:latin typeface="Arial"/>
                <a:cs typeface="Arial"/>
              </a:rPr>
              <a:t>as  Jammu and</a:t>
            </a:r>
            <a:r>
              <a:rPr sz="2000" b="1" spc="-25" dirty="0">
                <a:solidFill>
                  <a:srgbClr val="772753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772753"/>
                </a:solidFill>
                <a:latin typeface="Arial"/>
                <a:cs typeface="Arial"/>
              </a:rPr>
              <a:t>Kashmir.</a:t>
            </a:r>
            <a:endParaRPr sz="2000">
              <a:latin typeface="Arial"/>
              <a:cs typeface="Arial"/>
            </a:endParaRPr>
          </a:p>
          <a:p>
            <a:pPr marL="558165" indent="-535940">
              <a:lnSpc>
                <a:spcPct val="100000"/>
              </a:lnSpc>
              <a:spcBef>
                <a:spcPts val="700"/>
              </a:spcBef>
              <a:buFont typeface="Wingdings"/>
              <a:buChar char=""/>
              <a:tabLst>
                <a:tab pos="558165" algn="l"/>
                <a:tab pos="558800" algn="l"/>
              </a:tabLst>
            </a:pPr>
            <a:r>
              <a:rPr sz="2000" b="1" spc="-5" dirty="0">
                <a:solidFill>
                  <a:srgbClr val="974204"/>
                </a:solidFill>
                <a:latin typeface="Arial"/>
                <a:cs typeface="Arial"/>
              </a:rPr>
              <a:t>Pashmina </a:t>
            </a:r>
            <a:r>
              <a:rPr sz="2000" b="1" spc="10" dirty="0">
                <a:solidFill>
                  <a:srgbClr val="974204"/>
                </a:solidFill>
                <a:latin typeface="Arial"/>
                <a:cs typeface="Arial"/>
              </a:rPr>
              <a:t>wool </a:t>
            </a:r>
            <a:r>
              <a:rPr sz="2000" b="1" dirty="0">
                <a:solidFill>
                  <a:srgbClr val="974204"/>
                </a:solidFill>
                <a:latin typeface="Arial"/>
                <a:cs typeface="Arial"/>
              </a:rPr>
              <a:t>is obtained from </a:t>
            </a:r>
            <a:r>
              <a:rPr sz="2000" b="1" spc="-5" dirty="0">
                <a:solidFill>
                  <a:srgbClr val="974204"/>
                </a:solidFill>
                <a:latin typeface="Arial"/>
                <a:cs typeface="Arial"/>
              </a:rPr>
              <a:t>Pashmina</a:t>
            </a:r>
            <a:r>
              <a:rPr sz="2000" b="1" spc="-155" dirty="0">
                <a:solidFill>
                  <a:srgbClr val="9742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74204"/>
                </a:solidFill>
                <a:latin typeface="Arial"/>
                <a:cs typeface="Arial"/>
              </a:rPr>
              <a:t>Goats.</a:t>
            </a:r>
            <a:endParaRPr sz="2000">
              <a:latin typeface="Arial"/>
              <a:cs typeface="Arial"/>
            </a:endParaRPr>
          </a:p>
          <a:p>
            <a:pPr marL="558165" indent="-535940">
              <a:lnSpc>
                <a:spcPct val="100000"/>
              </a:lnSpc>
              <a:spcBef>
                <a:spcPts val="600"/>
              </a:spcBef>
              <a:buFont typeface="Wingdings"/>
              <a:buChar char=""/>
              <a:tabLst>
                <a:tab pos="558165" algn="l"/>
                <a:tab pos="558800" algn="l"/>
              </a:tabLst>
            </a:pPr>
            <a:r>
              <a:rPr sz="2000" b="1" spc="-65" dirty="0">
                <a:solidFill>
                  <a:srgbClr val="772753"/>
                </a:solidFill>
                <a:latin typeface="Arial"/>
                <a:cs typeface="Arial"/>
              </a:rPr>
              <a:t>Yak </a:t>
            </a:r>
            <a:r>
              <a:rPr sz="2000" b="1" spc="5" dirty="0">
                <a:solidFill>
                  <a:srgbClr val="772753"/>
                </a:solidFill>
                <a:latin typeface="Arial"/>
                <a:cs typeface="Arial"/>
              </a:rPr>
              <a:t>wool </a:t>
            </a:r>
            <a:r>
              <a:rPr sz="2000" b="1" dirty="0">
                <a:solidFill>
                  <a:srgbClr val="772753"/>
                </a:solidFill>
                <a:latin typeface="Arial"/>
                <a:cs typeface="Arial"/>
              </a:rPr>
              <a:t>is obtained commonly in </a:t>
            </a:r>
            <a:r>
              <a:rPr sz="2000" b="1" spc="-15" dirty="0">
                <a:solidFill>
                  <a:srgbClr val="772753"/>
                </a:solidFill>
                <a:latin typeface="Arial"/>
                <a:cs typeface="Arial"/>
              </a:rPr>
              <a:t>Tibet </a:t>
            </a:r>
            <a:r>
              <a:rPr sz="2000" b="1" dirty="0">
                <a:solidFill>
                  <a:srgbClr val="772753"/>
                </a:solidFill>
                <a:latin typeface="Arial"/>
                <a:cs typeface="Arial"/>
              </a:rPr>
              <a:t>and</a:t>
            </a:r>
            <a:r>
              <a:rPr sz="2000" b="1" spc="-95" dirty="0">
                <a:solidFill>
                  <a:srgbClr val="77275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72753"/>
                </a:solidFill>
                <a:latin typeface="Arial"/>
                <a:cs typeface="Arial"/>
              </a:rPr>
              <a:t>Laddakh.</a:t>
            </a:r>
            <a:endParaRPr sz="2000">
              <a:latin typeface="Arial"/>
              <a:cs typeface="Arial"/>
            </a:endParaRPr>
          </a:p>
          <a:p>
            <a:pPr marL="558165" marR="415925" indent="-535305">
              <a:lnSpc>
                <a:spcPct val="100499"/>
              </a:lnSpc>
              <a:spcBef>
                <a:spcPts val="575"/>
              </a:spcBef>
              <a:buFont typeface="Wingdings"/>
              <a:buChar char=""/>
              <a:tabLst>
                <a:tab pos="558165" algn="l"/>
                <a:tab pos="558800" algn="l"/>
              </a:tabLst>
            </a:pPr>
            <a:r>
              <a:rPr sz="2000" b="1" dirty="0">
                <a:solidFill>
                  <a:srgbClr val="974204"/>
                </a:solidFill>
                <a:latin typeface="Arial"/>
                <a:cs typeface="Arial"/>
              </a:rPr>
              <a:t>Alpaca and Llama </a:t>
            </a:r>
            <a:r>
              <a:rPr sz="2000" b="1" spc="-10" dirty="0">
                <a:solidFill>
                  <a:srgbClr val="974204"/>
                </a:solidFill>
                <a:latin typeface="Arial"/>
                <a:cs typeface="Arial"/>
              </a:rPr>
              <a:t>found in </a:t>
            </a:r>
            <a:r>
              <a:rPr sz="2000" b="1" spc="-20" dirty="0">
                <a:solidFill>
                  <a:srgbClr val="974204"/>
                </a:solidFill>
                <a:latin typeface="Arial"/>
                <a:cs typeface="Arial"/>
              </a:rPr>
              <a:t>South </a:t>
            </a:r>
            <a:r>
              <a:rPr sz="2000" b="1" spc="-5" dirty="0">
                <a:solidFill>
                  <a:srgbClr val="974204"/>
                </a:solidFill>
                <a:latin typeface="Arial"/>
                <a:cs typeface="Arial"/>
              </a:rPr>
              <a:t>America </a:t>
            </a:r>
            <a:r>
              <a:rPr sz="2000" b="1" spc="-20" dirty="0">
                <a:solidFill>
                  <a:srgbClr val="974204"/>
                </a:solidFill>
                <a:latin typeface="Arial"/>
                <a:cs typeface="Arial"/>
              </a:rPr>
              <a:t>also</a:t>
            </a:r>
            <a:r>
              <a:rPr sz="2000" b="1" spc="-120" dirty="0">
                <a:solidFill>
                  <a:srgbClr val="97420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74204"/>
                </a:solidFill>
                <a:latin typeface="Arial"/>
                <a:cs typeface="Arial"/>
              </a:rPr>
              <a:t>give  </a:t>
            </a:r>
            <a:r>
              <a:rPr sz="2000" b="1" spc="5" dirty="0">
                <a:solidFill>
                  <a:srgbClr val="974204"/>
                </a:solidFill>
                <a:latin typeface="Arial"/>
                <a:cs typeface="Arial"/>
              </a:rPr>
              <a:t>wool.</a:t>
            </a:r>
            <a:endParaRPr sz="2000">
              <a:latin typeface="Arial"/>
              <a:cs typeface="Arial"/>
            </a:endParaRPr>
          </a:p>
          <a:p>
            <a:pPr marL="461645" indent="-449580">
              <a:lnSpc>
                <a:spcPct val="100000"/>
              </a:lnSpc>
              <a:spcBef>
                <a:spcPts val="590"/>
              </a:spcBef>
              <a:buClr>
                <a:srgbClr val="AC66BA"/>
              </a:buClr>
              <a:buSzPct val="85000"/>
              <a:buFont typeface="Wingdings"/>
              <a:buChar char=""/>
              <a:tabLst>
                <a:tab pos="461645" algn="l"/>
                <a:tab pos="462280" algn="l"/>
              </a:tabLst>
            </a:pP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Camel 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hair is </a:t>
            </a:r>
            <a:r>
              <a:rPr sz="2000" b="1" spc="-20" dirty="0">
                <a:solidFill>
                  <a:srgbClr val="0000FF"/>
                </a:solidFill>
                <a:latin typeface="Arial"/>
                <a:cs typeface="Arial"/>
              </a:rPr>
              <a:t>also 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used </a:t>
            </a:r>
            <a:r>
              <a:rPr sz="2000" b="1">
                <a:solidFill>
                  <a:srgbClr val="0000FF"/>
                </a:solidFill>
                <a:latin typeface="Arial"/>
                <a:cs typeface="Arial"/>
              </a:rPr>
              <a:t>as</a:t>
            </a:r>
            <a:r>
              <a:rPr sz="2000" b="1" spc="-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smtClean="0">
                <a:solidFill>
                  <a:srgbClr val="0000FF"/>
                </a:solidFill>
                <a:latin typeface="Arial"/>
                <a:cs typeface="Arial"/>
              </a:rPr>
              <a:t>wool.</a:t>
            </a:r>
            <a:endParaRPr lang="en-US" sz="2000" b="1" spc="-5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461645" indent="-449580">
              <a:lnSpc>
                <a:spcPct val="100000"/>
              </a:lnSpc>
              <a:spcBef>
                <a:spcPts val="590"/>
              </a:spcBef>
              <a:buClr>
                <a:srgbClr val="AC66BA"/>
              </a:buClr>
              <a:buSzPct val="85000"/>
              <a:buFont typeface="Wingdings"/>
              <a:buChar char=""/>
              <a:tabLst>
                <a:tab pos="461645" algn="l"/>
                <a:tab pos="462280" algn="l"/>
              </a:tabLst>
            </a:pPr>
            <a:r>
              <a:rPr lang="en-US" sz="2000" b="1" spc="-5" smtClean="0">
                <a:solidFill>
                  <a:srgbClr val="0000FF"/>
                </a:solidFill>
                <a:latin typeface="Arial"/>
                <a:cs typeface="Arial"/>
                <a:hlinkClick r:id="rId11" action="ppaction://hlinkfile"/>
              </a:rPr>
              <a:t>WOOL </a:t>
            </a:r>
            <a:r>
              <a:rPr lang="en-US" sz="2000" b="1" spc="-5" dirty="0" err="1" smtClean="0">
                <a:solidFill>
                  <a:srgbClr val="0000FF"/>
                </a:solidFill>
                <a:latin typeface="Arial"/>
                <a:cs typeface="Arial"/>
                <a:hlinkClick r:id="rId11" action="ppaction://hlinkfile"/>
              </a:rPr>
              <a:t>Fibre</a:t>
            </a:r>
            <a:r>
              <a:rPr lang="en-US" sz="2000" b="1" spc="-5" dirty="0" smtClean="0">
                <a:solidFill>
                  <a:srgbClr val="0000FF"/>
                </a:solidFill>
                <a:latin typeface="Arial"/>
                <a:cs typeface="Arial"/>
                <a:hlinkClick r:id="rId11" action="ppaction://hlinkfile"/>
              </a:rPr>
              <a:t> to fabric class 7.mp4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419592" y="6268313"/>
            <a:ext cx="368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solidFill>
                  <a:srgbClr val="FF0000"/>
                </a:solidFill>
                <a:latin typeface="Rage Italic"/>
                <a:cs typeface="Rage Italic"/>
              </a:rPr>
              <a:t>16</a:t>
            </a:r>
            <a:endParaRPr sz="3600">
              <a:latin typeface="Rage Italic"/>
              <a:cs typeface="Rage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200" y="685800"/>
            <a:ext cx="7467600" cy="533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1455" y="591312"/>
            <a:ext cx="2290572" cy="8458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69107" y="591312"/>
            <a:ext cx="573023" cy="8458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39211" y="591312"/>
            <a:ext cx="1051560" cy="8458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87852" y="591312"/>
            <a:ext cx="775715" cy="8458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60647" y="591312"/>
            <a:ext cx="592836" cy="845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50564" y="591312"/>
            <a:ext cx="1283208" cy="8458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30852" y="591312"/>
            <a:ext cx="754379" cy="8458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82311" y="591312"/>
            <a:ext cx="922019" cy="8458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01411" y="591312"/>
            <a:ext cx="777239" cy="8458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75732" y="591312"/>
            <a:ext cx="797051" cy="8458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69864" y="591312"/>
            <a:ext cx="594360" cy="845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61303" y="591312"/>
            <a:ext cx="1014983" cy="8458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73367" y="591312"/>
            <a:ext cx="597408" cy="8458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67855" y="591312"/>
            <a:ext cx="1723644" cy="8458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88580" y="591312"/>
            <a:ext cx="597407" cy="8458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83068" y="603504"/>
            <a:ext cx="594359" cy="8458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10055" y="1115567"/>
            <a:ext cx="6752844" cy="8229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205890" y="690117"/>
            <a:ext cx="6755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" dirty="0">
                <a:latin typeface="Times New Roman"/>
                <a:cs typeface="Times New Roman"/>
              </a:rPr>
              <a:t>REARING </a:t>
            </a:r>
            <a:r>
              <a:rPr sz="3000" spc="-10" dirty="0">
                <a:latin typeface="Times New Roman"/>
                <a:cs typeface="Times New Roman"/>
              </a:rPr>
              <a:t>AND </a:t>
            </a:r>
            <a:r>
              <a:rPr sz="3000" spc="-15" dirty="0">
                <a:latin typeface="Times New Roman"/>
                <a:cs typeface="Times New Roman"/>
              </a:rPr>
              <a:t>BREEDING </a:t>
            </a:r>
            <a:r>
              <a:rPr sz="3000" spc="-10" dirty="0">
                <a:latin typeface="Times New Roman"/>
                <a:cs typeface="Times New Roman"/>
              </a:rPr>
              <a:t>OF</a:t>
            </a:r>
            <a:r>
              <a:rPr sz="3000" spc="-44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SHEEP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7244" y="1394205"/>
            <a:ext cx="7171690" cy="463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645" marR="265430" indent="-449580">
              <a:lnSpc>
                <a:spcPct val="100000"/>
              </a:lnSpc>
              <a:spcBef>
                <a:spcPts val="100"/>
              </a:spcBef>
              <a:buClr>
                <a:srgbClr val="AC66BA"/>
              </a:buClr>
              <a:buSzPct val="85416"/>
              <a:buFont typeface="Wingdings"/>
              <a:buChar char=""/>
              <a:tabLst>
                <a:tab pos="461645" algn="l"/>
                <a:tab pos="462280" algn="l"/>
              </a:tabLst>
            </a:pP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Sheep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are reared in many parts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our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country 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like Jammu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and 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Kashmir,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Himachal</a:t>
            </a:r>
            <a:r>
              <a:rPr sz="2400" b="1" spc="-1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Pradesh, 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Uttaranchal, Sikkim,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Arunachal Pradesh, 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Haryana,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Punjab,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Rajasthan,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Gujarat</a:t>
            </a:r>
            <a:r>
              <a:rPr sz="24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  <a:p>
            <a:pPr marL="461645" marR="5080" indent="-449580">
              <a:lnSpc>
                <a:spcPct val="100000"/>
              </a:lnSpc>
              <a:spcBef>
                <a:spcPts val="5"/>
              </a:spcBef>
              <a:buClr>
                <a:srgbClr val="AC66BA"/>
              </a:buClr>
              <a:buSzPct val="85416"/>
              <a:buFont typeface="Wingdings"/>
              <a:buChar char=""/>
              <a:tabLst>
                <a:tab pos="461645" algn="l"/>
                <a:tab pos="462280" algn="l"/>
              </a:tabLst>
            </a:pP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Sheep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feed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on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grass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and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leaves.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They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are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also 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fed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with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a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mixture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of pulses,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corn, 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jowar, 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oilcakes and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minerals.</a:t>
            </a:r>
            <a:endParaRPr sz="2400">
              <a:latin typeface="Arial"/>
              <a:cs typeface="Arial"/>
            </a:endParaRPr>
          </a:p>
          <a:p>
            <a:pPr marL="461645" marR="918210" indent="-449580">
              <a:lnSpc>
                <a:spcPct val="100000"/>
              </a:lnSpc>
              <a:buClr>
                <a:srgbClr val="AC66BA"/>
              </a:buClr>
              <a:buSzPct val="85416"/>
              <a:buFont typeface="Wingdings"/>
              <a:buChar char=""/>
              <a:tabLst>
                <a:tab pos="461645" algn="l"/>
                <a:tab pos="462280" algn="l"/>
              </a:tabLst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In winter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sheep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are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kept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indoors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sz="2400" b="1" spc="-2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fed 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on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leaves,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grain 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and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dry</a:t>
            </a:r>
            <a:r>
              <a:rPr sz="2400" b="1" spc="-1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000FF"/>
                </a:solidFill>
                <a:latin typeface="Arial"/>
                <a:cs typeface="Arial"/>
              </a:rPr>
              <a:t>fodder.</a:t>
            </a:r>
            <a:endParaRPr sz="2400">
              <a:latin typeface="Arial"/>
              <a:cs typeface="Arial"/>
            </a:endParaRPr>
          </a:p>
          <a:p>
            <a:pPr marL="461645" marR="67310" indent="-449580">
              <a:lnSpc>
                <a:spcPct val="90000"/>
              </a:lnSpc>
              <a:buClr>
                <a:srgbClr val="AC66BA"/>
              </a:buClr>
              <a:buSzPct val="85416"/>
              <a:buFont typeface="Wingdings"/>
              <a:buChar char=""/>
              <a:tabLst>
                <a:tab pos="461645" algn="l"/>
                <a:tab pos="462280" algn="l"/>
              </a:tabLst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Some breeds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sheep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have thick hair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on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their 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body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which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yield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good quality </a:t>
            </a:r>
            <a:r>
              <a:rPr sz="2400" b="1" spc="5" dirty="0">
                <a:solidFill>
                  <a:srgbClr val="0000FF"/>
                </a:solidFill>
                <a:latin typeface="Arial"/>
                <a:cs typeface="Arial"/>
              </a:rPr>
              <a:t>wool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large 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quantities. They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are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selectively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bred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get 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sheep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good</a:t>
            </a:r>
            <a:r>
              <a:rPr sz="24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breed.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303259" y="6283817"/>
            <a:ext cx="499109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870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25400">
                <a:lnSpc>
                  <a:spcPts val="3870"/>
                </a:lnSpc>
              </a:pPr>
              <a:t>17</a:t>
            </a:fld>
            <a:endParaRPr sz="3600">
              <a:latin typeface="Rage Italic"/>
              <a:cs typeface="Rage Italic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xfrm>
            <a:off x="4721733" y="6390106"/>
            <a:ext cx="2635884" cy="288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9032" y="537972"/>
            <a:ext cx="973836" cy="1118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1451" y="537972"/>
            <a:ext cx="1001268" cy="11186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1304" y="537972"/>
            <a:ext cx="3204972" cy="11186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94859" y="537972"/>
            <a:ext cx="780288" cy="1118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3732" y="537972"/>
            <a:ext cx="1478280" cy="11186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0596" y="537972"/>
            <a:ext cx="1129283" cy="11186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98464" y="537972"/>
            <a:ext cx="1080515" cy="11186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7564" y="537972"/>
            <a:ext cx="1371599" cy="11186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27747" y="537972"/>
            <a:ext cx="783335" cy="1118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03832" y="1203960"/>
            <a:ext cx="5780532" cy="777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700529" y="654558"/>
            <a:ext cx="5755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PROCESSING </a:t>
            </a:r>
            <a:r>
              <a:rPr spc="-15" dirty="0"/>
              <a:t>OF</a:t>
            </a:r>
            <a:r>
              <a:rPr spc="-114" dirty="0"/>
              <a:t> </a:t>
            </a:r>
            <a:r>
              <a:rPr spc="-75" dirty="0"/>
              <a:t>WOOL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54404" y="1484757"/>
            <a:ext cx="6748780" cy="4494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3200" b="1" spc="-15" dirty="0">
                <a:solidFill>
                  <a:srgbClr val="0000FF"/>
                </a:solidFill>
                <a:latin typeface="Arial"/>
                <a:cs typeface="Arial"/>
              </a:rPr>
              <a:t>processing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3200" b="1" spc="45" dirty="0">
                <a:solidFill>
                  <a:srgbClr val="0000FF"/>
                </a:solidFill>
                <a:latin typeface="Arial"/>
                <a:cs typeface="Arial"/>
              </a:rPr>
              <a:t>changing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fleece 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into wool </a:t>
            </a:r>
            <a:r>
              <a:rPr sz="3200" b="1" spc="-15" dirty="0">
                <a:solidFill>
                  <a:srgbClr val="0000FF"/>
                </a:solidFill>
                <a:latin typeface="Arial"/>
                <a:cs typeface="Arial"/>
              </a:rPr>
              <a:t>involves following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six  steps</a:t>
            </a: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559435" indent="-546100">
              <a:lnSpc>
                <a:spcPct val="100000"/>
              </a:lnSpc>
              <a:spcBef>
                <a:spcPts val="615"/>
              </a:spcBef>
              <a:buAutoNum type="arabicParenR"/>
              <a:tabLst>
                <a:tab pos="559435" algn="l"/>
                <a:tab pos="560070" algn="l"/>
              </a:tabLst>
            </a:pPr>
            <a:r>
              <a:rPr sz="3200" b="1" spc="-20" dirty="0">
                <a:solidFill>
                  <a:srgbClr val="006FC0"/>
                </a:solidFill>
                <a:latin typeface="Arial"/>
                <a:cs typeface="Arial"/>
              </a:rPr>
              <a:t>Shearing</a:t>
            </a:r>
            <a:endParaRPr sz="3200">
              <a:latin typeface="Arial"/>
              <a:cs typeface="Arial"/>
            </a:endParaRPr>
          </a:p>
          <a:p>
            <a:pPr marL="559435" indent="-546100">
              <a:lnSpc>
                <a:spcPct val="100000"/>
              </a:lnSpc>
              <a:buAutoNum type="arabicParenR"/>
              <a:tabLst>
                <a:tab pos="559435" algn="l"/>
                <a:tab pos="560070" algn="l"/>
              </a:tabLst>
            </a:pPr>
            <a:r>
              <a:rPr sz="3200" b="1" spc="-10" dirty="0">
                <a:solidFill>
                  <a:srgbClr val="006FC0"/>
                </a:solidFill>
                <a:latin typeface="Arial"/>
                <a:cs typeface="Arial"/>
              </a:rPr>
              <a:t>Scouring</a:t>
            </a:r>
            <a:endParaRPr sz="3200">
              <a:latin typeface="Arial"/>
              <a:cs typeface="Arial"/>
            </a:endParaRPr>
          </a:p>
          <a:p>
            <a:pPr marL="559435" indent="-546100">
              <a:lnSpc>
                <a:spcPct val="100000"/>
              </a:lnSpc>
              <a:buAutoNum type="arabicParenR"/>
              <a:tabLst>
                <a:tab pos="559435" algn="l"/>
                <a:tab pos="560070" algn="l"/>
              </a:tabLst>
            </a:pPr>
            <a:r>
              <a:rPr sz="3200" b="1" spc="-20" dirty="0">
                <a:solidFill>
                  <a:srgbClr val="006FC0"/>
                </a:solidFill>
                <a:latin typeface="Arial"/>
                <a:cs typeface="Arial"/>
              </a:rPr>
              <a:t>Sorting</a:t>
            </a:r>
            <a:endParaRPr sz="3200">
              <a:latin typeface="Arial"/>
              <a:cs typeface="Arial"/>
            </a:endParaRPr>
          </a:p>
          <a:p>
            <a:pPr marL="559435" indent="-546100">
              <a:lnSpc>
                <a:spcPct val="100000"/>
              </a:lnSpc>
              <a:buAutoNum type="arabicParenR"/>
              <a:tabLst>
                <a:tab pos="559435" algn="l"/>
                <a:tab pos="560070" algn="l"/>
              </a:tabLst>
            </a:pPr>
            <a:r>
              <a:rPr sz="3200" b="1" spc="-20" dirty="0">
                <a:solidFill>
                  <a:srgbClr val="006FC0"/>
                </a:solidFill>
                <a:latin typeface="Arial"/>
                <a:cs typeface="Arial"/>
              </a:rPr>
              <a:t>Burrs</a:t>
            </a:r>
            <a:r>
              <a:rPr sz="32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6FC0"/>
                </a:solidFill>
                <a:latin typeface="Arial"/>
                <a:cs typeface="Arial"/>
              </a:rPr>
              <a:t>separation</a:t>
            </a:r>
            <a:endParaRPr sz="3200">
              <a:latin typeface="Arial"/>
              <a:cs typeface="Arial"/>
            </a:endParaRPr>
          </a:p>
          <a:p>
            <a:pPr marL="559435" indent="-546100">
              <a:lnSpc>
                <a:spcPct val="100000"/>
              </a:lnSpc>
              <a:buAutoNum type="arabicParenR"/>
              <a:tabLst>
                <a:tab pos="559435" algn="l"/>
                <a:tab pos="560070" algn="l"/>
              </a:tabLst>
            </a:pPr>
            <a:r>
              <a:rPr sz="3200" b="1" spc="-25" dirty="0">
                <a:solidFill>
                  <a:srgbClr val="006FC0"/>
                </a:solidFill>
                <a:latin typeface="Arial"/>
                <a:cs typeface="Arial"/>
              </a:rPr>
              <a:t>Dyeing</a:t>
            </a:r>
            <a:endParaRPr sz="3200">
              <a:latin typeface="Arial"/>
              <a:cs typeface="Arial"/>
            </a:endParaRPr>
          </a:p>
          <a:p>
            <a:pPr marL="559435" indent="-54610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559435" algn="l"/>
                <a:tab pos="560070" algn="l"/>
              </a:tabLst>
            </a:pPr>
            <a:r>
              <a:rPr sz="3200" b="1" spc="-30" dirty="0">
                <a:solidFill>
                  <a:srgbClr val="006FC0"/>
                </a:solidFill>
                <a:latin typeface="Arial"/>
                <a:cs typeface="Arial"/>
              </a:rPr>
              <a:t>Spinning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303259" y="6283817"/>
            <a:ext cx="499109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870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25400">
                <a:lnSpc>
                  <a:spcPts val="3870"/>
                </a:lnSpc>
              </a:pPr>
              <a:t>18</a:t>
            </a:fld>
            <a:endParaRPr sz="3600">
              <a:latin typeface="Rage Italic"/>
              <a:cs typeface="Rage Italic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307340" y="6390106"/>
            <a:ext cx="12824" cy="2885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xfrm>
            <a:off x="4721733" y="6390106"/>
            <a:ext cx="2635884" cy="288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4460" y="486155"/>
            <a:ext cx="973836" cy="1118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6879" y="486155"/>
            <a:ext cx="1001268" cy="11186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6732" y="486155"/>
            <a:ext cx="3204972" cy="11186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90288" y="486155"/>
            <a:ext cx="780288" cy="1118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09159" y="486155"/>
            <a:ext cx="1478280" cy="11186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26023" y="486155"/>
            <a:ext cx="1129283" cy="11186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93891" y="486155"/>
            <a:ext cx="1080515" cy="11186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2991" y="486155"/>
            <a:ext cx="1371600" cy="11186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23176" y="486155"/>
            <a:ext cx="783335" cy="1118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99260" y="1152144"/>
            <a:ext cx="5780532" cy="777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695069" y="603249"/>
            <a:ext cx="5755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PROCESSING </a:t>
            </a:r>
            <a:r>
              <a:rPr spc="-15" dirty="0"/>
              <a:t>OF</a:t>
            </a:r>
            <a:r>
              <a:rPr spc="-114" dirty="0"/>
              <a:t> </a:t>
            </a:r>
            <a:r>
              <a:rPr spc="-75" dirty="0"/>
              <a:t>WOOL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17244" y="1546605"/>
            <a:ext cx="7231380" cy="4022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75565" indent="-457200" algn="just">
              <a:lnSpc>
                <a:spcPct val="100000"/>
              </a:lnSpc>
              <a:spcBef>
                <a:spcPts val="100"/>
              </a:spcBef>
              <a:buSzPct val="85416"/>
              <a:buAutoNum type="arabicParenR"/>
              <a:tabLst>
                <a:tab pos="469900" algn="l"/>
              </a:tabLst>
            </a:pP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fleece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(hair)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sheep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is removed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from  its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body 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along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with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a thin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layer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dead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skin</a:t>
            </a:r>
            <a:r>
              <a:rPr sz="2400" b="1" spc="-2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by 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using</a:t>
            </a:r>
            <a:r>
              <a:rPr sz="2400" b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machines.</a:t>
            </a:r>
            <a:endParaRPr sz="2400">
              <a:latin typeface="Arial"/>
              <a:cs typeface="Arial"/>
            </a:endParaRPr>
          </a:p>
          <a:p>
            <a:pPr marL="460375" marR="727075" algn="just">
              <a:lnSpc>
                <a:spcPts val="2860"/>
              </a:lnSpc>
              <a:spcBef>
                <a:spcPts val="439"/>
              </a:spcBef>
            </a:pP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process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removal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the fleece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from 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animal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is 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called</a:t>
            </a:r>
            <a:r>
              <a:rPr sz="24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shearing.</a:t>
            </a:r>
            <a:endParaRPr sz="2400">
              <a:latin typeface="Arial"/>
              <a:cs typeface="Arial"/>
            </a:endParaRPr>
          </a:p>
          <a:p>
            <a:pPr marL="481965" marR="196850" indent="-457200" algn="just">
              <a:lnSpc>
                <a:spcPct val="110000"/>
              </a:lnSpc>
              <a:spcBef>
                <a:spcPts val="250"/>
              </a:spcBef>
              <a:buSzPct val="85416"/>
              <a:buAutoNum type="arabicParenR" startAt="2"/>
              <a:tabLst>
                <a:tab pos="482600" algn="l"/>
              </a:tabLst>
            </a:pP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sheared 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skin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with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hair is washed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sz="2400" b="1" spc="-2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tanks  to remove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grease,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dust 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sz="2400" b="1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dirt.</a:t>
            </a:r>
            <a:endParaRPr sz="2400">
              <a:latin typeface="Arial"/>
              <a:cs typeface="Arial"/>
            </a:endParaRPr>
          </a:p>
          <a:p>
            <a:pPr marL="460375" marR="5080">
              <a:lnSpc>
                <a:spcPct val="110000"/>
              </a:lnSpc>
              <a:spcBef>
                <a:spcPts val="580"/>
              </a:spcBef>
              <a:tabLst>
                <a:tab pos="4210685" algn="l"/>
              </a:tabLst>
            </a:pP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process</a:t>
            </a:r>
            <a:r>
              <a:rPr sz="2400" b="1" spc="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30" dirty="0">
                <a:solidFill>
                  <a:srgbClr val="006FC0"/>
                </a:solidFill>
                <a:latin typeface="Arial"/>
                <a:cs typeface="Arial"/>
              </a:rPr>
              <a:t>of</a:t>
            </a:r>
            <a:r>
              <a:rPr sz="2400" b="1" spc="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006FC0"/>
                </a:solidFill>
                <a:latin typeface="Arial"/>
                <a:cs typeface="Arial"/>
              </a:rPr>
              <a:t>washing	</a:t>
            </a:r>
            <a:r>
              <a:rPr sz="2400" b="1" spc="40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400" b="1" spc="55" dirty="0">
                <a:solidFill>
                  <a:srgbClr val="006FC0"/>
                </a:solidFill>
                <a:latin typeface="Arial"/>
                <a:cs typeface="Arial"/>
              </a:rPr>
              <a:t>sheared wool </a:t>
            </a:r>
            <a:r>
              <a:rPr sz="2400" b="1" spc="35" dirty="0">
                <a:solidFill>
                  <a:srgbClr val="006FC0"/>
                </a:solidFill>
                <a:latin typeface="Arial"/>
                <a:cs typeface="Arial"/>
              </a:rPr>
              <a:t>in  </a:t>
            </a:r>
            <a:r>
              <a:rPr sz="2400" b="1" spc="40" dirty="0">
                <a:solidFill>
                  <a:srgbClr val="006FC0"/>
                </a:solidFill>
                <a:latin typeface="Arial"/>
                <a:cs typeface="Arial"/>
              </a:rPr>
              <a:t>hot </a:t>
            </a:r>
            <a:r>
              <a:rPr sz="2400" b="1" spc="55" dirty="0">
                <a:solidFill>
                  <a:srgbClr val="006FC0"/>
                </a:solidFill>
                <a:latin typeface="Arial"/>
                <a:cs typeface="Arial"/>
              </a:rPr>
              <a:t>water </a:t>
            </a:r>
            <a:r>
              <a:rPr sz="2400" b="1" spc="60" dirty="0">
                <a:solidFill>
                  <a:srgbClr val="006FC0"/>
                </a:solidFill>
                <a:latin typeface="Arial"/>
                <a:cs typeface="Arial"/>
              </a:rPr>
              <a:t>followed </a:t>
            </a:r>
            <a:r>
              <a:rPr sz="2400" b="1" spc="30" dirty="0">
                <a:solidFill>
                  <a:srgbClr val="006FC0"/>
                </a:solidFill>
                <a:latin typeface="Arial"/>
                <a:cs typeface="Arial"/>
              </a:rPr>
              <a:t>by </a:t>
            </a:r>
            <a:r>
              <a:rPr sz="2400" b="1" spc="50" dirty="0">
                <a:solidFill>
                  <a:srgbClr val="006FC0"/>
                </a:solidFill>
                <a:latin typeface="Arial"/>
                <a:cs typeface="Arial"/>
              </a:rPr>
              <a:t>drying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is 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called  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scouring.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303259" y="6283817"/>
            <a:ext cx="499109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870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25400">
                <a:lnSpc>
                  <a:spcPts val="3870"/>
                </a:lnSpc>
              </a:pPr>
              <a:t>19</a:t>
            </a:fld>
            <a:endParaRPr sz="3600">
              <a:latin typeface="Rage Italic"/>
              <a:cs typeface="Rage Italic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307340" y="6390107"/>
            <a:ext cx="736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xfrm>
            <a:off x="4721733" y="6390106"/>
            <a:ext cx="2635884" cy="288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81000"/>
            <a:ext cx="7064756" cy="1453355"/>
          </a:xfrm>
        </p:spPr>
        <p:txBody>
          <a:bodyPr/>
          <a:lstStyle/>
          <a:p>
            <a:r>
              <a:rPr lang="en-US" spc="-35" dirty="0" smtClean="0"/>
              <a:t>IMPORTANCE </a:t>
            </a:r>
            <a:r>
              <a:rPr lang="en-US" dirty="0" smtClean="0"/>
              <a:t>OF</a:t>
            </a:r>
            <a:r>
              <a:rPr lang="en-US" spc="-5" dirty="0" smtClean="0"/>
              <a:t> </a:t>
            </a:r>
            <a:r>
              <a:rPr lang="en-US" spc="-20" dirty="0" smtClean="0"/>
              <a:t>CLOTHES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044" y="990601"/>
            <a:ext cx="7461910" cy="5486399"/>
          </a:xfrm>
        </p:spPr>
        <p:txBody>
          <a:bodyPr/>
          <a:lstStyle/>
          <a:p>
            <a:pPr marL="558165" marR="5080" indent="-546100">
              <a:lnSpc>
                <a:spcPct val="100000"/>
              </a:lnSpc>
              <a:spcBef>
                <a:spcPts val="95"/>
              </a:spcBef>
              <a:buClr>
                <a:srgbClr val="AC66BA"/>
              </a:buClr>
              <a:buSzPct val="85000"/>
              <a:buFont typeface="Wingdings"/>
              <a:buChar char=""/>
              <a:tabLst>
                <a:tab pos="558800" algn="l"/>
              </a:tabLst>
            </a:pPr>
            <a:r>
              <a:rPr lang="en-US" spc="-20" dirty="0" smtClean="0">
                <a:solidFill>
                  <a:srgbClr val="001F5F"/>
                </a:solidFill>
              </a:rPr>
              <a:t>In early days people used to live bare. But slowly they learnt how to cover their bare body and now we live in a highly fashionable world.</a:t>
            </a:r>
          </a:p>
          <a:p>
            <a:pPr marL="558165" marR="5080" indent="-546100">
              <a:lnSpc>
                <a:spcPct val="100000"/>
              </a:lnSpc>
              <a:spcBef>
                <a:spcPts val="95"/>
              </a:spcBef>
              <a:buClr>
                <a:srgbClr val="AC66BA"/>
              </a:buClr>
              <a:buSzPct val="85000"/>
              <a:buFont typeface="Wingdings"/>
              <a:buChar char=""/>
              <a:tabLst>
                <a:tab pos="558800" algn="l"/>
              </a:tabLst>
            </a:pPr>
            <a:r>
              <a:rPr lang="en-US" spc="-20" dirty="0" smtClean="0">
                <a:solidFill>
                  <a:srgbClr val="001F5F"/>
                </a:solidFill>
              </a:rPr>
              <a:t>Following </a:t>
            </a:r>
            <a:r>
              <a:rPr lang="en-US" spc="-5" dirty="0" smtClean="0">
                <a:solidFill>
                  <a:srgbClr val="001F5F"/>
                </a:solidFill>
              </a:rPr>
              <a:t>are the </a:t>
            </a:r>
            <a:r>
              <a:rPr lang="en-US" spc="5" dirty="0" smtClean="0">
                <a:solidFill>
                  <a:srgbClr val="001F5F"/>
                </a:solidFill>
              </a:rPr>
              <a:t>importance  </a:t>
            </a:r>
            <a:r>
              <a:rPr lang="en-US" spc="-5" dirty="0" smtClean="0">
                <a:solidFill>
                  <a:srgbClr val="001F5F"/>
                </a:solidFill>
              </a:rPr>
              <a:t>of </a:t>
            </a:r>
            <a:r>
              <a:rPr lang="en-US" spc="-10" dirty="0" smtClean="0">
                <a:solidFill>
                  <a:srgbClr val="001F5F"/>
                </a:solidFill>
              </a:rPr>
              <a:t>clothes</a:t>
            </a:r>
            <a:r>
              <a:rPr lang="en-US" spc="10" dirty="0" smtClean="0">
                <a:solidFill>
                  <a:srgbClr val="001F5F"/>
                </a:solidFill>
              </a:rPr>
              <a:t> </a:t>
            </a:r>
            <a:endParaRPr lang="en-US" dirty="0" smtClean="0"/>
          </a:p>
          <a:p>
            <a:pPr marL="558165" indent="-546100">
              <a:lnSpc>
                <a:spcPct val="100000"/>
              </a:lnSpc>
              <a:spcBef>
                <a:spcPts val="965"/>
              </a:spcBef>
              <a:buClr>
                <a:srgbClr val="AC66BA"/>
              </a:buClr>
              <a:buSzPct val="85000"/>
              <a:buAutoNum type="arabicParenR"/>
              <a:tabLst>
                <a:tab pos="558165" algn="l"/>
                <a:tab pos="558800" algn="l"/>
              </a:tabLst>
            </a:pPr>
            <a:r>
              <a:rPr lang="en-US" spc="-15" dirty="0" smtClean="0">
                <a:solidFill>
                  <a:srgbClr val="974204"/>
                </a:solidFill>
              </a:rPr>
              <a:t>They </a:t>
            </a:r>
            <a:r>
              <a:rPr lang="en-US" spc="-25" dirty="0" smtClean="0">
                <a:solidFill>
                  <a:srgbClr val="974204"/>
                </a:solidFill>
              </a:rPr>
              <a:t>protect us </a:t>
            </a:r>
            <a:r>
              <a:rPr lang="en-US" spc="-20" dirty="0" smtClean="0">
                <a:solidFill>
                  <a:srgbClr val="974204"/>
                </a:solidFill>
              </a:rPr>
              <a:t>from</a:t>
            </a:r>
            <a:r>
              <a:rPr lang="en-US" spc="-30" dirty="0" smtClean="0">
                <a:solidFill>
                  <a:srgbClr val="974204"/>
                </a:solidFill>
              </a:rPr>
              <a:t> </a:t>
            </a:r>
            <a:r>
              <a:rPr lang="en-US" dirty="0" smtClean="0">
                <a:solidFill>
                  <a:srgbClr val="00AF50"/>
                </a:solidFill>
              </a:rPr>
              <a:t>heat.</a:t>
            </a:r>
            <a:endParaRPr lang="en-US" dirty="0" smtClean="0"/>
          </a:p>
          <a:p>
            <a:pPr marL="558165" indent="-546100">
              <a:lnSpc>
                <a:spcPct val="100000"/>
              </a:lnSpc>
              <a:spcBef>
                <a:spcPts val="960"/>
              </a:spcBef>
              <a:buClr>
                <a:srgbClr val="AC66BA"/>
              </a:buClr>
              <a:buSzPct val="85000"/>
              <a:buAutoNum type="arabicParenR"/>
              <a:tabLst>
                <a:tab pos="558165" algn="l"/>
                <a:tab pos="558800" algn="l"/>
              </a:tabLst>
            </a:pPr>
            <a:r>
              <a:rPr lang="en-US" spc="-15" dirty="0" smtClean="0">
                <a:solidFill>
                  <a:srgbClr val="974204"/>
                </a:solidFill>
              </a:rPr>
              <a:t>They </a:t>
            </a:r>
            <a:r>
              <a:rPr lang="en-US" spc="-25" dirty="0" smtClean="0">
                <a:solidFill>
                  <a:srgbClr val="974204"/>
                </a:solidFill>
              </a:rPr>
              <a:t>protect us </a:t>
            </a:r>
            <a:r>
              <a:rPr lang="en-US" spc="-20" dirty="0" smtClean="0">
                <a:solidFill>
                  <a:srgbClr val="974204"/>
                </a:solidFill>
              </a:rPr>
              <a:t>from</a:t>
            </a:r>
            <a:r>
              <a:rPr lang="en-US" spc="-35" dirty="0" smtClean="0">
                <a:solidFill>
                  <a:srgbClr val="974204"/>
                </a:solidFill>
              </a:rPr>
              <a:t> </a:t>
            </a:r>
            <a:r>
              <a:rPr lang="en-US" dirty="0" smtClean="0">
                <a:solidFill>
                  <a:srgbClr val="00AF50"/>
                </a:solidFill>
              </a:rPr>
              <a:t>cold.</a:t>
            </a:r>
            <a:endParaRPr lang="en-US" dirty="0" smtClean="0"/>
          </a:p>
          <a:p>
            <a:pPr marL="558165" marR="746760" indent="-546100">
              <a:lnSpc>
                <a:spcPts val="4550"/>
              </a:lnSpc>
              <a:spcBef>
                <a:spcPts val="1320"/>
              </a:spcBef>
              <a:buClr>
                <a:srgbClr val="AC66BA"/>
              </a:buClr>
              <a:buSzPct val="85000"/>
              <a:buAutoNum type="arabicParenR"/>
              <a:tabLst>
                <a:tab pos="558165" algn="l"/>
                <a:tab pos="558800" algn="l"/>
              </a:tabLst>
            </a:pPr>
            <a:r>
              <a:rPr lang="en-US" spc="-15" dirty="0" smtClean="0">
                <a:solidFill>
                  <a:srgbClr val="974204"/>
                </a:solidFill>
              </a:rPr>
              <a:t>They </a:t>
            </a:r>
            <a:r>
              <a:rPr lang="en-US" spc="-20" dirty="0" smtClean="0">
                <a:solidFill>
                  <a:srgbClr val="974204"/>
                </a:solidFill>
              </a:rPr>
              <a:t>make </a:t>
            </a:r>
            <a:r>
              <a:rPr lang="en-US" spc="-5" dirty="0" smtClean="0">
                <a:solidFill>
                  <a:srgbClr val="974204"/>
                </a:solidFill>
              </a:rPr>
              <a:t>us </a:t>
            </a:r>
            <a:r>
              <a:rPr lang="en-US" dirty="0" smtClean="0">
                <a:solidFill>
                  <a:srgbClr val="974204"/>
                </a:solidFill>
              </a:rPr>
              <a:t>look </a:t>
            </a:r>
            <a:r>
              <a:rPr lang="en-US" spc="-5" dirty="0" smtClean="0">
                <a:solidFill>
                  <a:srgbClr val="00AF50"/>
                </a:solidFill>
              </a:rPr>
              <a:t>nice</a:t>
            </a:r>
            <a:r>
              <a:rPr lang="en-US" spc="-80" dirty="0" smtClean="0">
                <a:solidFill>
                  <a:srgbClr val="00AF50"/>
                </a:solidFill>
              </a:rPr>
              <a:t> </a:t>
            </a:r>
            <a:r>
              <a:rPr lang="en-US" spc="-5" dirty="0" smtClean="0"/>
              <a:t>&amp;  </a:t>
            </a:r>
            <a:r>
              <a:rPr lang="en-US" spc="-25" dirty="0" smtClean="0">
                <a:solidFill>
                  <a:srgbClr val="00AF50"/>
                </a:solidFill>
              </a:rPr>
              <a:t>decent</a:t>
            </a:r>
            <a:r>
              <a:rPr lang="en-US" spc="-25" dirty="0" smtClean="0"/>
              <a:t>(</a:t>
            </a:r>
            <a:r>
              <a:rPr lang="en-US" spc="-25" dirty="0" err="1" smtClean="0">
                <a:latin typeface="Nirmala UI"/>
                <a:cs typeface="Nirmala UI"/>
              </a:rPr>
              <a:t>सभ्य</a:t>
            </a:r>
            <a:r>
              <a:rPr lang="en-US" spc="-25" dirty="0" smtClean="0"/>
              <a:t>).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4460" y="486155"/>
            <a:ext cx="973836" cy="1118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6879" y="486155"/>
            <a:ext cx="1001268" cy="11186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6732" y="486155"/>
            <a:ext cx="3204972" cy="11186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90288" y="486155"/>
            <a:ext cx="780288" cy="1118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09159" y="486155"/>
            <a:ext cx="1478280" cy="11186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26023" y="486155"/>
            <a:ext cx="1129283" cy="11186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93891" y="486155"/>
            <a:ext cx="1080515" cy="11186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2991" y="486155"/>
            <a:ext cx="1371600" cy="11186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23176" y="486155"/>
            <a:ext cx="783335" cy="1118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99260" y="1152144"/>
            <a:ext cx="5780532" cy="777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695069" y="603249"/>
            <a:ext cx="5755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PROCESSING </a:t>
            </a:r>
            <a:r>
              <a:rPr spc="-15" dirty="0"/>
              <a:t>OF</a:t>
            </a:r>
            <a:r>
              <a:rPr spc="-114" dirty="0"/>
              <a:t> </a:t>
            </a:r>
            <a:r>
              <a:rPr spc="-75" dirty="0"/>
              <a:t>WOOL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17244" y="1445031"/>
            <a:ext cx="7135495" cy="4625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278130" indent="-457200">
              <a:lnSpc>
                <a:spcPct val="110100"/>
              </a:lnSpc>
              <a:spcBef>
                <a:spcPts val="100"/>
              </a:spcBef>
              <a:buSzPct val="84090"/>
              <a:buAutoNum type="arabicParenR" startAt="3"/>
              <a:tabLst>
                <a:tab pos="469265" algn="l"/>
                <a:tab pos="469900" algn="l"/>
              </a:tabLst>
            </a:pPr>
            <a:r>
              <a:rPr sz="2200" b="1" spc="-10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hairy </a:t>
            </a:r>
            <a:r>
              <a:rPr sz="2200" b="1" spc="-20" dirty="0">
                <a:solidFill>
                  <a:srgbClr val="0000FF"/>
                </a:solidFill>
                <a:latin typeface="Arial"/>
                <a:cs typeface="Arial"/>
              </a:rPr>
              <a:t>skin </a:t>
            </a:r>
            <a:r>
              <a:rPr sz="2200" b="1" spc="-10" dirty="0">
                <a:solidFill>
                  <a:srgbClr val="0000FF"/>
                </a:solidFill>
                <a:latin typeface="Arial"/>
                <a:cs typeface="Arial"/>
              </a:rPr>
              <a:t>is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sent to a factory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where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hairs </a:t>
            </a:r>
            <a:r>
              <a:rPr sz="2200" b="1" spc="-15" dirty="0">
                <a:solidFill>
                  <a:srgbClr val="0000FF"/>
                </a:solidFill>
                <a:latin typeface="Arial"/>
                <a:cs typeface="Arial"/>
              </a:rPr>
              <a:t>of  </a:t>
            </a:r>
            <a:r>
              <a:rPr sz="2200" b="1" spc="-10" dirty="0">
                <a:solidFill>
                  <a:srgbClr val="0000FF"/>
                </a:solidFill>
                <a:latin typeface="Arial"/>
                <a:cs typeface="Arial"/>
              </a:rPr>
              <a:t>different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textures are</a:t>
            </a:r>
            <a:r>
              <a:rPr sz="2200" b="1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separated.</a:t>
            </a:r>
            <a:endParaRPr sz="2200">
              <a:latin typeface="Arial"/>
              <a:cs typeface="Arial"/>
            </a:endParaRPr>
          </a:p>
          <a:p>
            <a:pPr marL="461645" marR="1061720">
              <a:lnSpc>
                <a:spcPct val="110000"/>
              </a:lnSpc>
              <a:spcBef>
                <a:spcPts val="530"/>
              </a:spcBef>
            </a:pPr>
            <a:r>
              <a:rPr sz="2200" b="1" spc="-10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200" b="1" spc="-5" dirty="0">
                <a:solidFill>
                  <a:srgbClr val="006FC0"/>
                </a:solidFill>
                <a:latin typeface="Arial"/>
                <a:cs typeface="Arial"/>
              </a:rPr>
              <a:t>process of separating hair of different  textures from the fleece </a:t>
            </a:r>
            <a:r>
              <a:rPr sz="2200" b="1" spc="-10" dirty="0">
                <a:solidFill>
                  <a:srgbClr val="006FC0"/>
                </a:solidFill>
                <a:latin typeface="Arial"/>
                <a:cs typeface="Arial"/>
              </a:rPr>
              <a:t>is </a:t>
            </a:r>
            <a:r>
              <a:rPr sz="2200" b="1" spc="-15" dirty="0">
                <a:solidFill>
                  <a:srgbClr val="006FC0"/>
                </a:solidFill>
                <a:latin typeface="Arial"/>
                <a:cs typeface="Arial"/>
              </a:rPr>
              <a:t>called</a:t>
            </a:r>
            <a:r>
              <a:rPr sz="220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0000"/>
                </a:solidFill>
                <a:latin typeface="Arial"/>
                <a:cs typeface="Arial"/>
              </a:rPr>
              <a:t>sorting.</a:t>
            </a:r>
            <a:endParaRPr sz="2200">
              <a:latin typeface="Arial"/>
              <a:cs typeface="Arial"/>
            </a:endParaRPr>
          </a:p>
          <a:p>
            <a:pPr marL="469265" marR="556260" indent="-457200">
              <a:lnSpc>
                <a:spcPct val="110000"/>
              </a:lnSpc>
              <a:spcBef>
                <a:spcPts val="530"/>
              </a:spcBef>
              <a:buClr>
                <a:srgbClr val="0000FF"/>
              </a:buClr>
              <a:buSzPct val="84090"/>
              <a:buAutoNum type="arabicParenR" startAt="4"/>
              <a:tabLst>
                <a:tab pos="469265" algn="l"/>
                <a:tab pos="469900" algn="l"/>
              </a:tabLst>
            </a:pPr>
            <a:r>
              <a:rPr sz="2200" b="1" spc="-20" dirty="0">
                <a:solidFill>
                  <a:srgbClr val="C00000"/>
                </a:solidFill>
                <a:latin typeface="Arial"/>
                <a:cs typeface="Arial"/>
              </a:rPr>
              <a:t>Burrs </a:t>
            </a:r>
            <a:r>
              <a:rPr sz="2200" b="1" spc="-15" dirty="0">
                <a:solidFill>
                  <a:srgbClr val="C00000"/>
                </a:solidFill>
                <a:latin typeface="Arial"/>
                <a:cs typeface="Arial"/>
              </a:rPr>
              <a:t>separation: </a:t>
            </a:r>
            <a:r>
              <a:rPr sz="2200" b="1" spc="-1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200" b="1" spc="-20" dirty="0">
                <a:solidFill>
                  <a:srgbClr val="0000FF"/>
                </a:solidFill>
                <a:latin typeface="Arial"/>
                <a:cs typeface="Arial"/>
              </a:rPr>
              <a:t>small </a:t>
            </a:r>
            <a:r>
              <a:rPr sz="2200" b="1" spc="-15" dirty="0">
                <a:solidFill>
                  <a:srgbClr val="0000FF"/>
                </a:solidFill>
                <a:latin typeface="Arial"/>
                <a:cs typeface="Arial"/>
              </a:rPr>
              <a:t>fluffy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fibres </a:t>
            </a:r>
            <a:r>
              <a:rPr sz="2200" b="1" spc="-25" dirty="0">
                <a:solidFill>
                  <a:srgbClr val="0000FF"/>
                </a:solidFill>
                <a:latin typeface="Arial"/>
                <a:cs typeface="Arial"/>
              </a:rPr>
              <a:t>called  </a:t>
            </a:r>
            <a:r>
              <a:rPr sz="2200" b="1" spc="-10" dirty="0">
                <a:solidFill>
                  <a:srgbClr val="0000FF"/>
                </a:solidFill>
                <a:latin typeface="Arial"/>
                <a:cs typeface="Arial"/>
              </a:rPr>
              <a:t>burrs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are separated from the hairs </a:t>
            </a:r>
            <a:r>
              <a:rPr sz="2200" b="1" spc="-20" dirty="0">
                <a:solidFill>
                  <a:srgbClr val="0000FF"/>
                </a:solidFill>
                <a:latin typeface="Arial"/>
                <a:cs typeface="Arial"/>
              </a:rPr>
              <a:t>and </a:t>
            </a:r>
            <a:r>
              <a:rPr sz="2200" b="1" spc="-15" dirty="0">
                <a:solidFill>
                  <a:srgbClr val="0000FF"/>
                </a:solidFill>
                <a:latin typeface="Arial"/>
                <a:cs typeface="Arial"/>
              </a:rPr>
              <a:t>again  </a:t>
            </a:r>
            <a:r>
              <a:rPr sz="2200" b="1" spc="-10" dirty="0">
                <a:solidFill>
                  <a:srgbClr val="0000FF"/>
                </a:solidFill>
                <a:latin typeface="Arial"/>
                <a:cs typeface="Arial"/>
              </a:rPr>
              <a:t>washed </a:t>
            </a:r>
            <a:r>
              <a:rPr sz="2200" b="1" spc="-20" dirty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sz="22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0000FF"/>
                </a:solidFill>
                <a:latin typeface="Arial"/>
                <a:cs typeface="Arial"/>
              </a:rPr>
              <a:t>dried.</a:t>
            </a:r>
            <a:endParaRPr sz="2200">
              <a:latin typeface="Arial"/>
              <a:cs typeface="Arial"/>
            </a:endParaRPr>
          </a:p>
          <a:p>
            <a:pPr marL="461645" indent="-449580">
              <a:lnSpc>
                <a:spcPts val="2635"/>
              </a:lnSpc>
              <a:spcBef>
                <a:spcPts val="515"/>
              </a:spcBef>
              <a:buClr>
                <a:srgbClr val="0000FF"/>
              </a:buClr>
              <a:buSzPct val="84090"/>
              <a:buAutoNum type="arabicParenR" startAt="4"/>
              <a:tabLst>
                <a:tab pos="461645" algn="l"/>
                <a:tab pos="462280" algn="l"/>
                <a:tab pos="1627505" algn="l"/>
                <a:tab pos="3769995" algn="l"/>
              </a:tabLst>
            </a:pPr>
            <a:r>
              <a:rPr sz="2200" b="1" spc="-20" dirty="0">
                <a:solidFill>
                  <a:srgbClr val="C00000"/>
                </a:solidFill>
                <a:latin typeface="Arial"/>
                <a:cs typeface="Arial"/>
              </a:rPr>
              <a:t>Dyeing:	</a:t>
            </a:r>
            <a:r>
              <a:rPr sz="2200" b="1" spc="-15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22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Arial"/>
                <a:cs typeface="Arial"/>
              </a:rPr>
              <a:t>natural</a:t>
            </a:r>
            <a:r>
              <a:rPr sz="22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Arial"/>
                <a:cs typeface="Arial"/>
              </a:rPr>
              <a:t>hair	</a:t>
            </a:r>
            <a:r>
              <a:rPr sz="2200" b="1" spc="-10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200" b="1" spc="-15" dirty="0">
                <a:solidFill>
                  <a:srgbClr val="0000FF"/>
                </a:solidFill>
                <a:latin typeface="Arial"/>
                <a:cs typeface="Arial"/>
              </a:rPr>
              <a:t>sheep </a:t>
            </a:r>
            <a:r>
              <a:rPr sz="2200" b="1" spc="-10" dirty="0">
                <a:solidFill>
                  <a:srgbClr val="0000FF"/>
                </a:solidFill>
                <a:latin typeface="Arial"/>
                <a:cs typeface="Arial"/>
              </a:rPr>
              <a:t>is white,</a:t>
            </a:r>
            <a:r>
              <a:rPr sz="2200" b="1" spc="-1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Arial"/>
                <a:cs typeface="Arial"/>
              </a:rPr>
              <a:t>brown,</a:t>
            </a:r>
            <a:endParaRPr sz="2200">
              <a:latin typeface="Arial"/>
              <a:cs typeface="Arial"/>
            </a:endParaRPr>
          </a:p>
          <a:p>
            <a:pPr marL="461645">
              <a:lnSpc>
                <a:spcPts val="2635"/>
              </a:lnSpc>
            </a:pPr>
            <a:r>
              <a:rPr sz="2200" b="1" spc="-15" dirty="0">
                <a:solidFill>
                  <a:srgbClr val="0000FF"/>
                </a:solidFill>
                <a:latin typeface="Arial"/>
                <a:cs typeface="Arial"/>
              </a:rPr>
              <a:t>black. </a:t>
            </a:r>
            <a:r>
              <a:rPr sz="2200" b="1" spc="-10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200" b="1" spc="30" dirty="0">
                <a:solidFill>
                  <a:srgbClr val="0000FF"/>
                </a:solidFill>
                <a:latin typeface="Arial"/>
                <a:cs typeface="Arial"/>
              </a:rPr>
              <a:t>raw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fibres are </a:t>
            </a:r>
            <a:r>
              <a:rPr sz="2200" b="1" spc="-30" dirty="0">
                <a:solidFill>
                  <a:srgbClr val="0000FF"/>
                </a:solidFill>
                <a:latin typeface="Arial"/>
                <a:cs typeface="Arial"/>
              </a:rPr>
              <a:t>dyed </a:t>
            </a:r>
            <a:r>
              <a:rPr sz="2200" b="1" spc="-10" dirty="0">
                <a:solidFill>
                  <a:srgbClr val="0000FF"/>
                </a:solidFill>
                <a:latin typeface="Arial"/>
                <a:cs typeface="Arial"/>
              </a:rPr>
              <a:t>in different</a:t>
            </a:r>
            <a:r>
              <a:rPr sz="2200" b="1" spc="2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0000FF"/>
                </a:solidFill>
                <a:latin typeface="Arial"/>
                <a:cs typeface="Arial"/>
              </a:rPr>
              <a:t>colours.</a:t>
            </a:r>
            <a:endParaRPr sz="2200">
              <a:latin typeface="Arial"/>
              <a:cs typeface="Arial"/>
            </a:endParaRPr>
          </a:p>
          <a:p>
            <a:pPr marL="461645" marR="284480" indent="-437515">
              <a:lnSpc>
                <a:spcPct val="110000"/>
              </a:lnSpc>
              <a:spcBef>
                <a:spcPts val="325"/>
              </a:spcBef>
              <a:buClr>
                <a:srgbClr val="0000FF"/>
              </a:buClr>
              <a:buSzPct val="84090"/>
              <a:buAutoNum type="arabicParenR" startAt="6"/>
              <a:tabLst>
                <a:tab pos="461645" algn="l"/>
                <a:tab pos="462280" algn="l"/>
              </a:tabLst>
            </a:pPr>
            <a:r>
              <a:rPr sz="2200" b="1" spc="-15" dirty="0">
                <a:solidFill>
                  <a:srgbClr val="C00000"/>
                </a:solidFill>
                <a:latin typeface="Arial"/>
                <a:cs typeface="Arial"/>
              </a:rPr>
              <a:t>Spinning</a:t>
            </a:r>
            <a:r>
              <a:rPr sz="2200" b="1" spc="-15" dirty="0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sz="2200" b="1" spc="-10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200" b="1" spc="30" dirty="0">
                <a:solidFill>
                  <a:srgbClr val="0000FF"/>
                </a:solidFill>
                <a:latin typeface="Arial"/>
                <a:cs typeface="Arial"/>
              </a:rPr>
              <a:t>raw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fibres are </a:t>
            </a:r>
            <a:r>
              <a:rPr sz="2200" b="1" spc="-10" dirty="0">
                <a:solidFill>
                  <a:srgbClr val="0000FF"/>
                </a:solidFill>
                <a:latin typeface="Arial"/>
                <a:cs typeface="Arial"/>
              </a:rPr>
              <a:t>then </a:t>
            </a:r>
            <a:r>
              <a:rPr sz="2200" b="1" spc="-20" dirty="0">
                <a:solidFill>
                  <a:srgbClr val="0000FF"/>
                </a:solidFill>
                <a:latin typeface="Arial"/>
                <a:cs typeface="Arial"/>
              </a:rPr>
              <a:t>straightened,  </a:t>
            </a:r>
            <a:r>
              <a:rPr sz="2200" b="1" spc="-25" dirty="0">
                <a:solidFill>
                  <a:srgbClr val="0000FF"/>
                </a:solidFill>
                <a:latin typeface="Arial"/>
                <a:cs typeface="Arial"/>
              </a:rPr>
              <a:t>combed </a:t>
            </a:r>
            <a:r>
              <a:rPr sz="2200" b="1" spc="-20" dirty="0">
                <a:solidFill>
                  <a:srgbClr val="0000FF"/>
                </a:solidFill>
                <a:latin typeface="Arial"/>
                <a:cs typeface="Arial"/>
              </a:rPr>
              <a:t>and rolled </a:t>
            </a:r>
            <a:r>
              <a:rPr sz="2200" b="1" spc="-15" dirty="0">
                <a:solidFill>
                  <a:srgbClr val="0000FF"/>
                </a:solidFill>
                <a:latin typeface="Arial"/>
                <a:cs typeface="Arial"/>
              </a:rPr>
              <a:t>into </a:t>
            </a:r>
            <a:r>
              <a:rPr sz="2200" b="1" spc="-30" dirty="0">
                <a:solidFill>
                  <a:srgbClr val="0000FF"/>
                </a:solidFill>
                <a:latin typeface="Arial"/>
                <a:cs typeface="Arial"/>
              </a:rPr>
              <a:t>yarn. </a:t>
            </a:r>
            <a:r>
              <a:rPr sz="2200" b="1" spc="-15" dirty="0">
                <a:solidFill>
                  <a:srgbClr val="0000FF"/>
                </a:solidFill>
                <a:latin typeface="Arial"/>
                <a:cs typeface="Arial"/>
              </a:rPr>
              <a:t>They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are </a:t>
            </a:r>
            <a:r>
              <a:rPr sz="2200" b="1" spc="-15" dirty="0">
                <a:solidFill>
                  <a:srgbClr val="0000FF"/>
                </a:solidFill>
                <a:latin typeface="Arial"/>
                <a:cs typeface="Arial"/>
              </a:rPr>
              <a:t>then </a:t>
            </a:r>
            <a:r>
              <a:rPr sz="2200" b="1" spc="-20" dirty="0">
                <a:solidFill>
                  <a:srgbClr val="0000FF"/>
                </a:solidFill>
                <a:latin typeface="Arial"/>
                <a:cs typeface="Arial"/>
              </a:rPr>
              <a:t>spun  and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woven </a:t>
            </a:r>
            <a:r>
              <a:rPr sz="2200" b="1" spc="-15" dirty="0">
                <a:solidFill>
                  <a:srgbClr val="0000FF"/>
                </a:solidFill>
                <a:latin typeface="Arial"/>
                <a:cs typeface="Arial"/>
              </a:rPr>
              <a:t>into</a:t>
            </a:r>
            <a:r>
              <a:rPr sz="22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Arial"/>
                <a:cs typeface="Arial"/>
              </a:rPr>
              <a:t>fabric.</a:t>
            </a:r>
            <a:endParaRPr sz="2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303259" y="6283817"/>
            <a:ext cx="499109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870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25400">
                <a:lnSpc>
                  <a:spcPts val="3870"/>
                </a:lnSpc>
              </a:pPr>
              <a:t>20</a:t>
            </a:fld>
            <a:endParaRPr sz="3600">
              <a:latin typeface="Rage Italic"/>
              <a:cs typeface="Rage Italic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307340" y="6390106"/>
            <a:ext cx="12824" cy="2885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xfrm>
            <a:off x="4721733" y="6390106"/>
            <a:ext cx="2635884" cy="288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6596" y="1600200"/>
            <a:ext cx="3529203" cy="4419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8200" y="1611883"/>
            <a:ext cx="3862197" cy="44079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62327" y="539495"/>
            <a:ext cx="5529072" cy="11186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29983" y="539495"/>
            <a:ext cx="783335" cy="1118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7127" y="1205483"/>
            <a:ext cx="4919472" cy="777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62936" y="655700"/>
            <a:ext cx="4895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CUTTING OF</a:t>
            </a:r>
            <a:r>
              <a:rPr spc="-95" dirty="0"/>
              <a:t> </a:t>
            </a:r>
            <a:r>
              <a:rPr spc="-50" dirty="0"/>
              <a:t>WOOL</a:t>
            </a:r>
          </a:p>
        </p:txBody>
      </p:sp>
      <p:sp>
        <p:nvSpPr>
          <p:cNvPr id="17" name="object 17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482076" y="6192113"/>
            <a:ext cx="356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solidFill>
                  <a:srgbClr val="FF0000"/>
                </a:solidFill>
                <a:latin typeface="Rage Italic"/>
                <a:cs typeface="Rage Italic"/>
              </a:rPr>
              <a:t>21</a:t>
            </a:r>
            <a:endParaRPr sz="3600">
              <a:latin typeface="Rage Italic"/>
              <a:cs typeface="Rage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0744" y="486155"/>
            <a:ext cx="6416039" cy="1118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35368" y="486155"/>
            <a:ext cx="783335" cy="11186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85544" y="1152144"/>
            <a:ext cx="5806439" cy="777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681352" y="603249"/>
            <a:ext cx="5778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YARN </a:t>
            </a:r>
            <a:r>
              <a:rPr spc="5" dirty="0"/>
              <a:t>TYPES </a:t>
            </a:r>
            <a:r>
              <a:rPr spc="-5" dirty="0"/>
              <a:t>&amp; ITS</a:t>
            </a:r>
            <a:r>
              <a:rPr spc="-10" dirty="0"/>
              <a:t> </a:t>
            </a:r>
            <a:r>
              <a:rPr spc="-5" dirty="0"/>
              <a:t>USES</a:t>
            </a:r>
          </a:p>
        </p:txBody>
      </p:sp>
      <p:sp>
        <p:nvSpPr>
          <p:cNvPr id="14" name="object 14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7340" y="1204849"/>
            <a:ext cx="7453630" cy="547751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622300">
              <a:lnSpc>
                <a:spcPct val="100000"/>
              </a:lnSpc>
              <a:spcBef>
                <a:spcPts val="965"/>
              </a:spcBef>
            </a:pPr>
            <a:r>
              <a:rPr sz="3600" b="1" dirty="0">
                <a:solidFill>
                  <a:srgbClr val="773312"/>
                </a:solidFill>
                <a:latin typeface="Franklin Gothic Book"/>
                <a:cs typeface="Franklin Gothic Book"/>
              </a:rPr>
              <a:t>There Are </a:t>
            </a:r>
            <a:r>
              <a:rPr sz="3600" b="1" spc="-100" dirty="0">
                <a:solidFill>
                  <a:srgbClr val="773312"/>
                </a:solidFill>
                <a:latin typeface="Franklin Gothic Book"/>
                <a:cs typeface="Franklin Gothic Book"/>
              </a:rPr>
              <a:t>Two </a:t>
            </a:r>
            <a:r>
              <a:rPr sz="3600" b="1" spc="-45" dirty="0">
                <a:solidFill>
                  <a:srgbClr val="773312"/>
                </a:solidFill>
                <a:latin typeface="Franklin Gothic Book"/>
                <a:cs typeface="Franklin Gothic Book"/>
              </a:rPr>
              <a:t>Types</a:t>
            </a:r>
            <a:r>
              <a:rPr sz="3600" b="1" spc="-50" dirty="0">
                <a:solidFill>
                  <a:srgbClr val="773312"/>
                </a:solidFill>
                <a:latin typeface="Franklin Gothic Book"/>
                <a:cs typeface="Franklin Gothic Book"/>
              </a:rPr>
              <a:t> </a:t>
            </a:r>
            <a:r>
              <a:rPr sz="3600" b="1" spc="-45" dirty="0">
                <a:solidFill>
                  <a:srgbClr val="773312"/>
                </a:solidFill>
                <a:latin typeface="Franklin Gothic Book"/>
                <a:cs typeface="Franklin Gothic Book"/>
              </a:rPr>
              <a:t>Yarn:</a:t>
            </a:r>
            <a:endParaRPr sz="3600">
              <a:latin typeface="Franklin Gothic Book"/>
              <a:cs typeface="Franklin Gothic Book"/>
            </a:endParaRPr>
          </a:p>
          <a:p>
            <a:pPr marL="1137285" indent="-515620">
              <a:lnSpc>
                <a:spcPct val="100000"/>
              </a:lnSpc>
              <a:spcBef>
                <a:spcPts val="865"/>
              </a:spcBef>
              <a:buClr>
                <a:srgbClr val="AC66BA"/>
              </a:buClr>
              <a:buSzPct val="84722"/>
              <a:buAutoNum type="arabicParenR"/>
              <a:tabLst>
                <a:tab pos="1137285" algn="l"/>
                <a:tab pos="1137920" algn="l"/>
              </a:tabLst>
            </a:pPr>
            <a:r>
              <a:rPr sz="3600" b="1" spc="-20" dirty="0">
                <a:solidFill>
                  <a:srgbClr val="001F5F"/>
                </a:solidFill>
                <a:latin typeface="Franklin Gothic Book"/>
                <a:cs typeface="Franklin Gothic Book"/>
              </a:rPr>
              <a:t>LONG</a:t>
            </a:r>
            <a:r>
              <a:rPr sz="3600" b="1" spc="-45" dirty="0">
                <a:solidFill>
                  <a:srgbClr val="001F5F"/>
                </a:solidFill>
                <a:latin typeface="Franklin Gothic Book"/>
                <a:cs typeface="Franklin Gothic Book"/>
              </a:rPr>
              <a:t> YARN</a:t>
            </a:r>
            <a:endParaRPr sz="3600">
              <a:latin typeface="Franklin Gothic Book"/>
              <a:cs typeface="Franklin Gothic Book"/>
            </a:endParaRPr>
          </a:p>
          <a:p>
            <a:pPr marL="1137285" indent="-515620">
              <a:lnSpc>
                <a:spcPct val="100000"/>
              </a:lnSpc>
              <a:spcBef>
                <a:spcPts val="870"/>
              </a:spcBef>
              <a:buClr>
                <a:srgbClr val="AC66BA"/>
              </a:buClr>
              <a:buSzPct val="84722"/>
              <a:buAutoNum type="arabicParenR"/>
              <a:tabLst>
                <a:tab pos="1137285" algn="l"/>
                <a:tab pos="1137920" algn="l"/>
              </a:tabLst>
            </a:pPr>
            <a:r>
              <a:rPr sz="3600" b="1" spc="-5" dirty="0">
                <a:solidFill>
                  <a:srgbClr val="001F5F"/>
                </a:solidFill>
                <a:latin typeface="Franklin Gothic Book"/>
                <a:cs typeface="Franklin Gothic Book"/>
              </a:rPr>
              <a:t>SHORTER</a:t>
            </a:r>
            <a:r>
              <a:rPr sz="3600" b="1" spc="-45" dirty="0">
                <a:solidFill>
                  <a:srgbClr val="001F5F"/>
                </a:solidFill>
                <a:latin typeface="Franklin Gothic Book"/>
                <a:cs typeface="Franklin Gothic Book"/>
              </a:rPr>
              <a:t> YARN</a:t>
            </a:r>
            <a:endParaRPr sz="3600">
              <a:latin typeface="Franklin Gothic Book"/>
              <a:cs typeface="Franklin Gothic Book"/>
            </a:endParaRPr>
          </a:p>
          <a:p>
            <a:pPr marL="622300" marR="10795">
              <a:lnSpc>
                <a:spcPct val="100000"/>
              </a:lnSpc>
              <a:spcBef>
                <a:spcPts val="860"/>
              </a:spcBef>
            </a:pPr>
            <a:r>
              <a:rPr sz="3600" b="1" dirty="0">
                <a:solidFill>
                  <a:srgbClr val="00AFEF"/>
                </a:solidFill>
                <a:latin typeface="Franklin Gothic Book"/>
                <a:cs typeface="Franklin Gothic Book"/>
              </a:rPr>
              <a:t>The long </a:t>
            </a:r>
            <a:r>
              <a:rPr sz="3600" b="1" spc="-10" dirty="0">
                <a:solidFill>
                  <a:srgbClr val="00AFEF"/>
                </a:solidFill>
                <a:latin typeface="Franklin Gothic Book"/>
                <a:cs typeface="Franklin Gothic Book"/>
              </a:rPr>
              <a:t>yarn </a:t>
            </a:r>
            <a:r>
              <a:rPr sz="3600" b="1" dirty="0">
                <a:solidFill>
                  <a:srgbClr val="00AFEF"/>
                </a:solidFill>
                <a:latin typeface="Franklin Gothic Book"/>
                <a:cs typeface="Franklin Gothic Book"/>
              </a:rPr>
              <a:t>threads are usually  </a:t>
            </a:r>
            <a:r>
              <a:rPr sz="3600" b="1" spc="-10" dirty="0">
                <a:solidFill>
                  <a:srgbClr val="00AFEF"/>
                </a:solidFill>
                <a:latin typeface="Franklin Gothic Book"/>
                <a:cs typeface="Franklin Gothic Book"/>
              </a:rPr>
              <a:t>knitted </a:t>
            </a:r>
            <a:r>
              <a:rPr sz="3600" b="1" spc="-30" dirty="0">
                <a:solidFill>
                  <a:srgbClr val="00AFEF"/>
                </a:solidFill>
                <a:latin typeface="Franklin Gothic Book"/>
                <a:cs typeface="Franklin Gothic Book"/>
              </a:rPr>
              <a:t>to </a:t>
            </a:r>
            <a:r>
              <a:rPr sz="3600" b="1" spc="-20" dirty="0">
                <a:solidFill>
                  <a:srgbClr val="00AFEF"/>
                </a:solidFill>
                <a:latin typeface="Franklin Gothic Book"/>
                <a:cs typeface="Franklin Gothic Book"/>
              </a:rPr>
              <a:t>make </a:t>
            </a:r>
            <a:r>
              <a:rPr sz="3600" b="1" spc="-10" dirty="0">
                <a:solidFill>
                  <a:srgbClr val="00AFEF"/>
                </a:solidFill>
                <a:latin typeface="Franklin Gothic Book"/>
                <a:cs typeface="Franklin Gothic Book"/>
              </a:rPr>
              <a:t>sweaters,</a:t>
            </a:r>
            <a:r>
              <a:rPr sz="3600" b="1" spc="-80" dirty="0">
                <a:solidFill>
                  <a:srgbClr val="00AFEF"/>
                </a:solidFill>
                <a:latin typeface="Franklin Gothic Book"/>
                <a:cs typeface="Franklin Gothic Book"/>
              </a:rPr>
              <a:t> </a:t>
            </a:r>
            <a:r>
              <a:rPr sz="3600" b="1" spc="10" dirty="0">
                <a:solidFill>
                  <a:srgbClr val="00AFEF"/>
                </a:solidFill>
                <a:latin typeface="Franklin Gothic Book"/>
                <a:cs typeface="Franklin Gothic Book"/>
              </a:rPr>
              <a:t>mufflers,  </a:t>
            </a:r>
            <a:r>
              <a:rPr sz="3600" b="1" dirty="0">
                <a:solidFill>
                  <a:srgbClr val="00AFEF"/>
                </a:solidFill>
                <a:latin typeface="Franklin Gothic Book"/>
                <a:cs typeface="Franklin Gothic Book"/>
              </a:rPr>
              <a:t>caps, and</a:t>
            </a:r>
            <a:r>
              <a:rPr sz="3600" b="1" spc="-75" dirty="0">
                <a:solidFill>
                  <a:srgbClr val="00AFEF"/>
                </a:solidFill>
                <a:latin typeface="Franklin Gothic Book"/>
                <a:cs typeface="Franklin Gothic Book"/>
              </a:rPr>
              <a:t> </a:t>
            </a:r>
            <a:r>
              <a:rPr sz="3600" b="1" dirty="0">
                <a:solidFill>
                  <a:srgbClr val="00AFEF"/>
                </a:solidFill>
                <a:latin typeface="Franklin Gothic Book"/>
                <a:cs typeface="Franklin Gothic Book"/>
              </a:rPr>
              <a:t>socks.</a:t>
            </a:r>
            <a:endParaRPr sz="3600">
              <a:latin typeface="Franklin Gothic Book"/>
              <a:cs typeface="Franklin Gothic Book"/>
            </a:endParaRPr>
          </a:p>
          <a:p>
            <a:pPr marL="622300" marR="5080">
              <a:lnSpc>
                <a:spcPct val="100000"/>
              </a:lnSpc>
              <a:spcBef>
                <a:spcPts val="869"/>
              </a:spcBef>
            </a:pPr>
            <a:r>
              <a:rPr sz="3600" b="1" dirty="0">
                <a:latin typeface="Franklin Gothic Book"/>
                <a:cs typeface="Franklin Gothic Book"/>
              </a:rPr>
              <a:t>The </a:t>
            </a:r>
            <a:r>
              <a:rPr sz="3600" b="1" spc="10" dirty="0">
                <a:latin typeface="Franklin Gothic Book"/>
                <a:cs typeface="Franklin Gothic Book"/>
              </a:rPr>
              <a:t>shorter </a:t>
            </a:r>
            <a:r>
              <a:rPr sz="3600" b="1" spc="-10" dirty="0">
                <a:latin typeface="Franklin Gothic Book"/>
                <a:cs typeface="Franklin Gothic Book"/>
              </a:rPr>
              <a:t>yarn </a:t>
            </a:r>
            <a:r>
              <a:rPr sz="3600" b="1" dirty="0">
                <a:latin typeface="Franklin Gothic Book"/>
                <a:cs typeface="Franklin Gothic Book"/>
              </a:rPr>
              <a:t>threads are</a:t>
            </a:r>
            <a:r>
              <a:rPr sz="3600" b="1" spc="-170" dirty="0">
                <a:latin typeface="Franklin Gothic Book"/>
                <a:cs typeface="Franklin Gothic Book"/>
              </a:rPr>
              <a:t> </a:t>
            </a:r>
            <a:r>
              <a:rPr sz="3600" b="1" spc="-30" dirty="0">
                <a:latin typeface="Franklin Gothic Book"/>
                <a:cs typeface="Franklin Gothic Book"/>
              </a:rPr>
              <a:t>woven  </a:t>
            </a:r>
            <a:r>
              <a:rPr sz="3600" b="1" spc="-15" dirty="0">
                <a:latin typeface="Franklin Gothic Book"/>
                <a:cs typeface="Franklin Gothic Book"/>
              </a:rPr>
              <a:t>into</a:t>
            </a:r>
            <a:r>
              <a:rPr sz="3600" b="1" spc="-35" dirty="0">
                <a:latin typeface="Franklin Gothic Book"/>
                <a:cs typeface="Franklin Gothic Book"/>
              </a:rPr>
              <a:t> </a:t>
            </a:r>
            <a:r>
              <a:rPr sz="3600" b="1" spc="-5" dirty="0">
                <a:latin typeface="Franklin Gothic Book"/>
                <a:cs typeface="Franklin Gothic Book"/>
              </a:rPr>
              <a:t>fabrics.</a:t>
            </a:r>
            <a:endParaRPr sz="3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635"/>
              </a:spcBef>
              <a:tabLst>
                <a:tab pos="4426585" algn="l"/>
              </a:tabLst>
            </a:pPr>
            <a:endParaRPr sz="2000">
              <a:latin typeface="Rage Italic"/>
              <a:cs typeface="Rage Ital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44916" y="6213449"/>
            <a:ext cx="4432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solidFill>
                  <a:srgbClr val="FF0000"/>
                </a:solidFill>
                <a:latin typeface="Rage Italic"/>
                <a:cs typeface="Rage Italic"/>
              </a:rPr>
              <a:t>22</a:t>
            </a:r>
            <a:endParaRPr sz="3600">
              <a:latin typeface="Rage Italic"/>
              <a:cs typeface="Rage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" y="1447800"/>
            <a:ext cx="3508248" cy="229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447800"/>
            <a:ext cx="3657600" cy="22973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89050" y="3814445"/>
            <a:ext cx="3433699" cy="23577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0" y="3814445"/>
            <a:ext cx="3657600" cy="23577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6123" y="463295"/>
            <a:ext cx="4221480" cy="11186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76188" y="463295"/>
            <a:ext cx="783336" cy="11186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20923" y="1129283"/>
            <a:ext cx="3611879" cy="777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817114" y="579500"/>
            <a:ext cx="3583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WOOL </a:t>
            </a:r>
            <a:r>
              <a:rPr spc="-5" dirty="0"/>
              <a:t>&amp;</a:t>
            </a:r>
            <a:r>
              <a:rPr spc="-180" dirty="0"/>
              <a:t> </a:t>
            </a:r>
            <a:r>
              <a:rPr spc="-85" dirty="0"/>
              <a:t>YARN</a:t>
            </a:r>
          </a:p>
        </p:txBody>
      </p:sp>
      <p:sp>
        <p:nvSpPr>
          <p:cNvPr id="19" name="object 19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390635" y="6192113"/>
            <a:ext cx="448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solidFill>
                  <a:srgbClr val="FF0000"/>
                </a:solidFill>
                <a:latin typeface="Rage Italic"/>
                <a:cs typeface="Rage Italic"/>
              </a:rPr>
              <a:t>23</a:t>
            </a:r>
            <a:endParaRPr sz="3600">
              <a:latin typeface="Rage Italic"/>
              <a:cs typeface="Rage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7761" y="755649"/>
            <a:ext cx="38125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USES OF</a:t>
            </a:r>
            <a:r>
              <a:rPr sz="4000" b="1" u="heavy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40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WOOL</a:t>
            </a:r>
            <a:endParaRPr sz="40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1616786"/>
            <a:ext cx="7205345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4400" b="1" spc="-20" dirty="0">
                <a:solidFill>
                  <a:srgbClr val="974204"/>
                </a:solidFill>
                <a:latin typeface="Franklin Gothic Book"/>
                <a:cs typeface="Franklin Gothic Book"/>
              </a:rPr>
              <a:t>Wool </a:t>
            </a:r>
            <a:r>
              <a:rPr sz="4400" b="1" spc="-5" dirty="0">
                <a:solidFill>
                  <a:srgbClr val="974204"/>
                </a:solidFill>
                <a:latin typeface="Franklin Gothic Book"/>
                <a:cs typeface="Franklin Gothic Book"/>
              </a:rPr>
              <a:t>is </a:t>
            </a:r>
            <a:r>
              <a:rPr sz="4400" b="1" dirty="0">
                <a:solidFill>
                  <a:srgbClr val="974204"/>
                </a:solidFill>
                <a:latin typeface="Franklin Gothic Book"/>
                <a:cs typeface="Franklin Gothic Book"/>
              </a:rPr>
              <a:t>used </a:t>
            </a:r>
            <a:r>
              <a:rPr sz="4400" b="1" spc="-30" dirty="0">
                <a:solidFill>
                  <a:srgbClr val="974204"/>
                </a:solidFill>
                <a:latin typeface="Franklin Gothic Book"/>
                <a:cs typeface="Franklin Gothic Book"/>
              </a:rPr>
              <a:t>for </a:t>
            </a:r>
            <a:r>
              <a:rPr sz="4400" b="1" dirty="0">
                <a:solidFill>
                  <a:srgbClr val="974204"/>
                </a:solidFill>
                <a:latin typeface="Franklin Gothic Book"/>
                <a:cs typeface="Franklin Gothic Book"/>
              </a:rPr>
              <a:t>making </a:t>
            </a:r>
            <a:r>
              <a:rPr sz="4400" b="1" spc="-10" dirty="0">
                <a:solidFill>
                  <a:srgbClr val="974204"/>
                </a:solidFill>
                <a:latin typeface="Franklin Gothic Book"/>
                <a:cs typeface="Franklin Gothic Book"/>
              </a:rPr>
              <a:t>warm  </a:t>
            </a:r>
            <a:r>
              <a:rPr sz="4400" b="1" spc="-5" dirty="0">
                <a:solidFill>
                  <a:srgbClr val="974204"/>
                </a:solidFill>
                <a:latin typeface="Franklin Gothic Book"/>
                <a:cs typeface="Franklin Gothic Book"/>
              </a:rPr>
              <a:t>clothes, </a:t>
            </a:r>
            <a:r>
              <a:rPr sz="4400" b="1" dirty="0">
                <a:solidFill>
                  <a:srgbClr val="974204"/>
                </a:solidFill>
                <a:latin typeface="Franklin Gothic Book"/>
                <a:cs typeface="Franklin Gothic Book"/>
              </a:rPr>
              <a:t>such as </a:t>
            </a:r>
            <a:r>
              <a:rPr sz="4400" b="1" spc="-50" dirty="0">
                <a:solidFill>
                  <a:srgbClr val="974204"/>
                </a:solidFill>
                <a:latin typeface="Franklin Gothic Book"/>
                <a:cs typeface="Franklin Gothic Book"/>
              </a:rPr>
              <a:t>sweater, </a:t>
            </a:r>
            <a:r>
              <a:rPr sz="4400" b="1" dirty="0">
                <a:solidFill>
                  <a:srgbClr val="974204"/>
                </a:solidFill>
                <a:latin typeface="Franklin Gothic Book"/>
                <a:cs typeface="Franklin Gothic Book"/>
              </a:rPr>
              <a:t>cap,  </a:t>
            </a:r>
            <a:r>
              <a:rPr sz="4400" b="1" spc="-15" dirty="0">
                <a:solidFill>
                  <a:srgbClr val="974204"/>
                </a:solidFill>
                <a:latin typeface="Franklin Gothic Book"/>
                <a:cs typeface="Franklin Gothic Book"/>
              </a:rPr>
              <a:t>shawl, </a:t>
            </a:r>
            <a:r>
              <a:rPr sz="4400" b="1" spc="-20" dirty="0">
                <a:solidFill>
                  <a:srgbClr val="974204"/>
                </a:solidFill>
                <a:latin typeface="Franklin Gothic Book"/>
                <a:cs typeface="Franklin Gothic Book"/>
              </a:rPr>
              <a:t>gloves, </a:t>
            </a:r>
            <a:r>
              <a:rPr sz="4400" b="1" spc="5" dirty="0">
                <a:solidFill>
                  <a:srgbClr val="974204"/>
                </a:solidFill>
                <a:latin typeface="Franklin Gothic Book"/>
                <a:cs typeface="Franklin Gothic Book"/>
              </a:rPr>
              <a:t>and </a:t>
            </a:r>
            <a:r>
              <a:rPr sz="4400" b="1" spc="-15" dirty="0">
                <a:solidFill>
                  <a:srgbClr val="974204"/>
                </a:solidFill>
                <a:latin typeface="Franklin Gothic Book"/>
                <a:cs typeface="Franklin Gothic Book"/>
              </a:rPr>
              <a:t>blanket</a:t>
            </a:r>
            <a:r>
              <a:rPr sz="4400" b="1" spc="-204" dirty="0">
                <a:solidFill>
                  <a:srgbClr val="974204"/>
                </a:solidFill>
                <a:latin typeface="Franklin Gothic Book"/>
                <a:cs typeface="Franklin Gothic Book"/>
              </a:rPr>
              <a:t> </a:t>
            </a:r>
            <a:r>
              <a:rPr sz="4400" b="1" spc="-5" dirty="0">
                <a:solidFill>
                  <a:srgbClr val="974204"/>
                </a:solidFill>
                <a:latin typeface="Franklin Gothic Book"/>
                <a:cs typeface="Franklin Gothic Book"/>
              </a:rPr>
              <a:t>etc.</a:t>
            </a:r>
            <a:endParaRPr sz="4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Wool </a:t>
            </a:r>
            <a:r>
              <a:rPr spc="-5" dirty="0"/>
              <a:t>is </a:t>
            </a:r>
            <a:r>
              <a:rPr dirty="0"/>
              <a:t>also used </a:t>
            </a:r>
            <a:r>
              <a:rPr spc="-5" dirty="0"/>
              <a:t>in</a:t>
            </a:r>
            <a:r>
              <a:rPr spc="-145" dirty="0"/>
              <a:t> </a:t>
            </a:r>
            <a:r>
              <a:rPr dirty="0"/>
              <a:t>making  </a:t>
            </a:r>
            <a:r>
              <a:rPr spc="-10" dirty="0"/>
              <a:t>carpets </a:t>
            </a:r>
            <a:r>
              <a:rPr spc="5" dirty="0"/>
              <a:t>and</a:t>
            </a:r>
            <a:r>
              <a:rPr spc="-60" dirty="0"/>
              <a:t> </a:t>
            </a:r>
            <a:r>
              <a:rPr dirty="0"/>
              <a:t>upholstery</a:t>
            </a:r>
          </a:p>
        </p:txBody>
      </p:sp>
      <p:sp>
        <p:nvSpPr>
          <p:cNvPr id="6" name="object 6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23071" y="6283817"/>
            <a:ext cx="47815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870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25400">
                <a:lnSpc>
                  <a:spcPts val="3870"/>
                </a:lnSpc>
              </a:pPr>
              <a:t>24</a:t>
            </a:fld>
            <a:endParaRPr sz="3600">
              <a:latin typeface="Rage Italic"/>
              <a:cs typeface="Rage Ital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07340" y="6390106"/>
            <a:ext cx="12824" cy="2821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6535" y="457200"/>
            <a:ext cx="2142743" cy="1341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76800" y="457200"/>
            <a:ext cx="938784" cy="1341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92296" y="1257300"/>
            <a:ext cx="1411224" cy="914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90898" y="600202"/>
            <a:ext cx="13792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S</a:t>
            </a:r>
            <a:r>
              <a:rPr sz="4800" spc="-30" dirty="0"/>
              <a:t>I</a:t>
            </a:r>
            <a:r>
              <a:rPr sz="4800" dirty="0"/>
              <a:t>LK</a:t>
            </a:r>
            <a:endParaRPr sz="4800"/>
          </a:p>
        </p:txBody>
      </p:sp>
      <p:sp>
        <p:nvSpPr>
          <p:cNvPr id="13" name="object 13"/>
          <p:cNvSpPr/>
          <p:nvPr/>
        </p:nvSpPr>
        <p:spPr>
          <a:xfrm>
            <a:off x="3244595" y="2421635"/>
            <a:ext cx="579119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18332" y="2421635"/>
            <a:ext cx="2502408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7476" y="2842260"/>
            <a:ext cx="2310383" cy="716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71943" y="4296155"/>
            <a:ext cx="490727" cy="6797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11652" y="4701540"/>
            <a:ext cx="608076" cy="679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14344" y="4701540"/>
            <a:ext cx="606551" cy="679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15511" y="4701540"/>
            <a:ext cx="2139695" cy="6797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49823" y="4701540"/>
            <a:ext cx="489203" cy="6797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94532" y="5122164"/>
            <a:ext cx="2177795" cy="716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17244" y="1436878"/>
            <a:ext cx="7063740" cy="44678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46990">
              <a:lnSpc>
                <a:spcPct val="90100"/>
              </a:lnSpc>
              <a:spcBef>
                <a:spcPts val="385"/>
              </a:spcBef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Silk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fiber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is obtained from the cocoons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the 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silkworms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(silk moth).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silk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moth lives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on</a:t>
            </a:r>
            <a:r>
              <a:rPr sz="2400" b="1" spc="-1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the 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leaves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mulberry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plants.</a:t>
            </a:r>
            <a:endParaRPr sz="2400">
              <a:latin typeface="Arial"/>
              <a:cs typeface="Arial"/>
            </a:endParaRPr>
          </a:p>
          <a:p>
            <a:pPr marL="244475" algn="ctr">
              <a:lnSpc>
                <a:spcPct val="100000"/>
              </a:lnSpc>
              <a:spcBef>
                <a:spcPts val="310"/>
              </a:spcBef>
            </a:pP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TYPES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OF SILK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  <a:spcBef>
                <a:spcPts val="315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Different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types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of silk 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worm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produce</a:t>
            </a:r>
            <a:r>
              <a:rPr sz="2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different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types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silk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terms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luster and</a:t>
            </a:r>
            <a:r>
              <a:rPr sz="24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texture.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640"/>
              </a:spcBef>
              <a:tabLst>
                <a:tab pos="207772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example-	tassar silk,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mooga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silk, kosa silk,  etc. are produced by different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types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silk</a:t>
            </a:r>
            <a:r>
              <a:rPr sz="24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moth.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Mulberry silk is the most common silk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moth.</a:t>
            </a:r>
            <a:endParaRPr sz="2400">
              <a:latin typeface="Arial"/>
              <a:cs typeface="Arial"/>
            </a:endParaRPr>
          </a:p>
          <a:p>
            <a:pPr marL="246379" algn="ctr">
              <a:lnSpc>
                <a:spcPct val="100000"/>
              </a:lnSpc>
              <a:spcBef>
                <a:spcPts val="310"/>
              </a:spcBef>
            </a:pP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SERICULTURE</a:t>
            </a:r>
            <a:endParaRPr sz="2400">
              <a:latin typeface="Arial"/>
              <a:cs typeface="Arial"/>
            </a:endParaRPr>
          </a:p>
          <a:p>
            <a:pPr marL="12700" marR="620395">
              <a:lnSpc>
                <a:spcPts val="2590"/>
              </a:lnSpc>
              <a:spcBef>
                <a:spcPts val="615"/>
              </a:spcBef>
            </a:pP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rearing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silkworms for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obtaining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silk</a:t>
            </a:r>
            <a:r>
              <a:rPr sz="2400" b="1" spc="-25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is  called</a:t>
            </a:r>
            <a:r>
              <a:rPr sz="2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sericulture.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323071" y="6283817"/>
            <a:ext cx="47815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870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25400">
                <a:lnSpc>
                  <a:spcPts val="3870"/>
                </a:lnSpc>
              </a:pPr>
              <a:t>25</a:t>
            </a:fld>
            <a:endParaRPr sz="3600">
              <a:latin typeface="Rage Italic"/>
              <a:cs typeface="Rage Italic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307340" y="6390106"/>
            <a:ext cx="12824" cy="2821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xfrm>
            <a:off x="4721733" y="6390106"/>
            <a:ext cx="2635884" cy="288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48483" y="443483"/>
            <a:ext cx="4561332" cy="1341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17335" y="443483"/>
            <a:ext cx="938784" cy="1341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14244" y="1243583"/>
            <a:ext cx="3829811" cy="914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713482" y="587121"/>
            <a:ext cx="3793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SILK</a:t>
            </a:r>
            <a:r>
              <a:rPr sz="4800" spc="-125" dirty="0"/>
              <a:t> </a:t>
            </a:r>
            <a:r>
              <a:rPr sz="4800" spc="-20" dirty="0"/>
              <a:t>MOTHS</a:t>
            </a:r>
            <a:endParaRPr sz="4800"/>
          </a:p>
        </p:txBody>
      </p:sp>
      <p:sp>
        <p:nvSpPr>
          <p:cNvPr id="13" name="object 13"/>
          <p:cNvSpPr txBox="1"/>
          <p:nvPr/>
        </p:nvSpPr>
        <p:spPr>
          <a:xfrm>
            <a:off x="4340478" y="5570157"/>
            <a:ext cx="2884170" cy="645690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661795">
              <a:lnSpc>
                <a:spcPct val="100000"/>
              </a:lnSpc>
              <a:spcBef>
                <a:spcPts val="1675"/>
              </a:spcBef>
            </a:pPr>
            <a:r>
              <a:rPr sz="2800" b="1" spc="-35" smtClean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800" b="1" spc="-25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30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800" b="1" spc="-25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b="1" spc="-30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800" b="1" spc="-5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7340" y="5556381"/>
            <a:ext cx="2729230" cy="1121461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1520825">
              <a:lnSpc>
                <a:spcPct val="100000"/>
              </a:lnSpc>
              <a:spcBef>
                <a:spcPts val="1785"/>
              </a:spcBef>
            </a:pP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Male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endParaRPr sz="2000">
              <a:latin typeface="Rage Italic"/>
              <a:cs typeface="Rage Ital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83016" y="6192113"/>
            <a:ext cx="455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solidFill>
                  <a:srgbClr val="FF0000"/>
                </a:solidFill>
                <a:latin typeface="Rage Italic"/>
                <a:cs typeface="Rage Italic"/>
              </a:rPr>
              <a:t>26</a:t>
            </a:r>
            <a:endParaRPr sz="3600">
              <a:latin typeface="Rage Italic"/>
              <a:cs typeface="Rage Ital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4400" y="1600200"/>
            <a:ext cx="7391400" cy="4191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1026" y="1600200"/>
            <a:ext cx="3594735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0" y="1600200"/>
            <a:ext cx="3725545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18816" y="551687"/>
            <a:ext cx="2522220" cy="123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12564" y="551687"/>
            <a:ext cx="1158239" cy="1231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2332" y="551687"/>
            <a:ext cx="1592580" cy="1231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06440" y="571500"/>
            <a:ext cx="862584" cy="1231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4095" y="1321308"/>
            <a:ext cx="3145535" cy="1173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53333" y="701420"/>
            <a:ext cx="31134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>
                <a:latin typeface="Arial"/>
                <a:cs typeface="Arial"/>
              </a:rPr>
              <a:t>S</a:t>
            </a:r>
            <a:r>
              <a:rPr sz="4400" u="none" spc="-25" dirty="0">
                <a:latin typeface="Arial"/>
                <a:cs typeface="Arial"/>
              </a:rPr>
              <a:t>I</a:t>
            </a:r>
            <a:r>
              <a:rPr sz="4400" u="none" spc="-15" dirty="0">
                <a:latin typeface="Arial"/>
                <a:cs typeface="Arial"/>
              </a:rPr>
              <a:t>L</a:t>
            </a:r>
            <a:r>
              <a:rPr sz="4400" u="none" dirty="0">
                <a:latin typeface="Arial"/>
                <a:cs typeface="Arial"/>
              </a:rPr>
              <a:t>K</a:t>
            </a:r>
            <a:r>
              <a:rPr sz="4400" u="none" spc="-30" dirty="0">
                <a:latin typeface="Arial"/>
                <a:cs typeface="Arial"/>
              </a:rPr>
              <a:t>W</a:t>
            </a:r>
            <a:r>
              <a:rPr sz="4400" u="none" spc="-45" dirty="0">
                <a:latin typeface="Arial"/>
                <a:cs typeface="Arial"/>
              </a:rPr>
              <a:t>O</a:t>
            </a:r>
            <a:r>
              <a:rPr sz="4400" u="none" spc="-25" dirty="0">
                <a:latin typeface="Arial"/>
                <a:cs typeface="Arial"/>
              </a:rPr>
              <a:t>RM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65398" y="1362328"/>
            <a:ext cx="3088005" cy="0"/>
          </a:xfrm>
          <a:custGeom>
            <a:avLst/>
            <a:gdLst/>
            <a:ahLst/>
            <a:cxnLst/>
            <a:rect l="l" t="t" r="r" b="b"/>
            <a:pathLst>
              <a:path w="3088004">
                <a:moveTo>
                  <a:pt x="0" y="0"/>
                </a:moveTo>
                <a:lnTo>
                  <a:pt x="3087624" y="0"/>
                </a:lnTo>
              </a:path>
            </a:pathLst>
          </a:custGeom>
          <a:ln w="594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40419" y="6262434"/>
            <a:ext cx="412115" cy="60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865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25400">
                <a:lnSpc>
                  <a:spcPts val="3865"/>
                </a:lnSpc>
              </a:pPr>
              <a:t>27</a:t>
            </a:fld>
            <a:endParaRPr sz="3600">
              <a:latin typeface="Rage Italic"/>
              <a:cs typeface="Rage Italic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307340" y="6390106"/>
            <a:ext cx="12824" cy="2885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65832" y="472440"/>
            <a:ext cx="1027175" cy="1118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31592" y="472440"/>
            <a:ext cx="803147" cy="11186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73323" y="472440"/>
            <a:ext cx="1112520" cy="11186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4428" y="472440"/>
            <a:ext cx="970788" cy="1118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33800" y="472440"/>
            <a:ext cx="1284731" cy="11186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57115" y="472440"/>
            <a:ext cx="970788" cy="1118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66488" y="472440"/>
            <a:ext cx="1310639" cy="11186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15711" y="472440"/>
            <a:ext cx="944880" cy="11186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99176" y="472440"/>
            <a:ext cx="943355" cy="11186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81115" y="472440"/>
            <a:ext cx="830580" cy="11186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50279" y="490727"/>
            <a:ext cx="783335" cy="11186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70632" y="1171955"/>
            <a:ext cx="3636264" cy="10515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766822" y="607822"/>
            <a:ext cx="36106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spc="-5" dirty="0">
                <a:latin typeface="Arial"/>
                <a:cs typeface="Arial"/>
              </a:rPr>
              <a:t>History of</a:t>
            </a:r>
            <a:r>
              <a:rPr u="none" spc="-65" dirty="0">
                <a:latin typeface="Arial"/>
                <a:cs typeface="Arial"/>
              </a:rPr>
              <a:t> </a:t>
            </a:r>
            <a:r>
              <a:rPr u="none" dirty="0">
                <a:latin typeface="Arial"/>
                <a:cs typeface="Arial"/>
              </a:rPr>
              <a:t>Silk:</a:t>
            </a:r>
          </a:p>
        </p:txBody>
      </p:sp>
      <p:sp>
        <p:nvSpPr>
          <p:cNvPr id="22" name="object 22"/>
          <p:cNvSpPr/>
          <p:nvPr/>
        </p:nvSpPr>
        <p:spPr>
          <a:xfrm>
            <a:off x="2778886" y="1207769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448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17244" y="1292685"/>
            <a:ext cx="7185025" cy="4547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4490" marR="196850" indent="-352425">
              <a:lnSpc>
                <a:spcPct val="115100"/>
              </a:lnSpc>
              <a:spcBef>
                <a:spcPts val="95"/>
              </a:spcBef>
              <a:buClr>
                <a:srgbClr val="AC66BA"/>
              </a:buClr>
              <a:buSzPct val="85000"/>
              <a:buFont typeface="Wingdings"/>
              <a:buChar char=""/>
              <a:tabLst>
                <a:tab pos="364490" algn="l"/>
                <a:tab pos="365125" algn="l"/>
              </a:tabLst>
            </a:pP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Silk </a:t>
            </a:r>
            <a:r>
              <a:rPr sz="2000" b="1" spc="10" dirty="0">
                <a:solidFill>
                  <a:srgbClr val="006FC0"/>
                </a:solidFill>
                <a:latin typeface="Arial"/>
                <a:cs typeface="Arial"/>
              </a:rPr>
              <a:t>was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discovered in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China; around 3500 BC.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Silk 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became a prized possession because of its fine</a:t>
            </a:r>
            <a:r>
              <a:rPr sz="2000" b="1" spc="-1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quality  and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6FC0"/>
                </a:solidFill>
                <a:latin typeface="Arial"/>
                <a:cs typeface="Arial"/>
              </a:rPr>
              <a:t>luster.</a:t>
            </a:r>
            <a:endParaRPr sz="2000">
              <a:latin typeface="Arial"/>
              <a:cs typeface="Arial"/>
            </a:endParaRPr>
          </a:p>
          <a:p>
            <a:pPr marL="364490" indent="-352425">
              <a:lnSpc>
                <a:spcPct val="100000"/>
              </a:lnSpc>
              <a:spcBef>
                <a:spcPts val="1560"/>
              </a:spcBef>
              <a:buClr>
                <a:srgbClr val="AC66BA"/>
              </a:buClr>
              <a:buSzPct val="85000"/>
              <a:buFont typeface="Wingdings"/>
              <a:buChar char=""/>
              <a:tabLst>
                <a:tab pos="364490" algn="l"/>
                <a:tab pos="365125" algn="l"/>
              </a:tabLst>
            </a:pP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Originally,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it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was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used by emperors 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only.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It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was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through</a:t>
            </a:r>
            <a:endParaRPr sz="2000">
              <a:latin typeface="Arial"/>
              <a:cs typeface="Arial"/>
            </a:endParaRPr>
          </a:p>
          <a:p>
            <a:pPr marL="364490">
              <a:lnSpc>
                <a:spcPct val="100000"/>
              </a:lnSpc>
              <a:spcBef>
                <a:spcPts val="36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trade that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silk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spread to other parts of the</a:t>
            </a:r>
            <a:r>
              <a:rPr sz="20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world</a:t>
            </a:r>
            <a:endParaRPr sz="2000">
              <a:latin typeface="Arial"/>
              <a:cs typeface="Arial"/>
            </a:endParaRPr>
          </a:p>
          <a:p>
            <a:pPr marL="364490" marR="5080" indent="-352425">
              <a:lnSpc>
                <a:spcPct val="114999"/>
              </a:lnSpc>
              <a:spcBef>
                <a:spcPts val="480"/>
              </a:spcBef>
              <a:buClr>
                <a:srgbClr val="AC66BA"/>
              </a:buClr>
              <a:buSzPct val="85000"/>
              <a:buFont typeface="Wingdings"/>
              <a:buChar char=""/>
              <a:tabLst>
                <a:tab pos="364490" algn="l"/>
                <a:tab pos="365125" algn="l"/>
              </a:tabLst>
            </a:pP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over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a period of time.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Silk </a:t>
            </a:r>
            <a:r>
              <a:rPr sz="2000" b="1" spc="10" dirty="0">
                <a:solidFill>
                  <a:srgbClr val="006FC0"/>
                </a:solidFill>
                <a:latin typeface="Arial"/>
                <a:cs typeface="Arial"/>
              </a:rPr>
              <a:t>was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a staple item of trade  during ancient times. Due to this, the ancient trade  routes </a:t>
            </a:r>
            <a:r>
              <a:rPr sz="2000" b="1" spc="5" dirty="0">
                <a:solidFill>
                  <a:srgbClr val="006FC0"/>
                </a:solidFill>
                <a:latin typeface="Arial"/>
                <a:cs typeface="Arial"/>
              </a:rPr>
              <a:t>which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linked China to other parts of the </a:t>
            </a:r>
            <a:r>
              <a:rPr sz="2000" b="1" spc="5" dirty="0">
                <a:solidFill>
                  <a:srgbClr val="006FC0"/>
                </a:solidFill>
                <a:latin typeface="Arial"/>
                <a:cs typeface="Arial"/>
              </a:rPr>
              <a:t>world</a:t>
            </a:r>
            <a:r>
              <a:rPr sz="2000" b="1" spc="-2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are 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called ‘Silk</a:t>
            </a:r>
            <a:r>
              <a:rPr sz="20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Route’.</a:t>
            </a:r>
            <a:endParaRPr sz="2000">
              <a:latin typeface="Arial"/>
              <a:cs typeface="Arial"/>
            </a:endParaRPr>
          </a:p>
          <a:p>
            <a:pPr marL="364490" marR="60960" indent="-352425">
              <a:lnSpc>
                <a:spcPct val="114999"/>
              </a:lnSpc>
              <a:spcBef>
                <a:spcPts val="795"/>
              </a:spcBef>
              <a:buClr>
                <a:srgbClr val="AC66BA"/>
              </a:buClr>
              <a:buSzPct val="85000"/>
              <a:buFont typeface="Wingdings"/>
              <a:buChar char=""/>
              <a:tabLst>
                <a:tab pos="364490" algn="l"/>
                <a:tab pos="365125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As per historians,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silk 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was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produced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in India also.</a:t>
            </a:r>
            <a:r>
              <a:rPr sz="2000" b="1" spc="-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Proof  of use of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silk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during the Indus 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Valley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Civilization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has  also been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found.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321547" y="6283817"/>
            <a:ext cx="48069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870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25400">
                <a:lnSpc>
                  <a:spcPts val="3870"/>
                </a:lnSpc>
              </a:pPr>
              <a:t>28</a:t>
            </a:fld>
            <a:endParaRPr sz="3600">
              <a:latin typeface="Rage Italic"/>
              <a:cs typeface="Rage Italic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307340" y="6390106"/>
            <a:ext cx="12824" cy="2821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xfrm>
            <a:off x="4721733" y="6390106"/>
            <a:ext cx="2635884" cy="288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0788" y="486155"/>
            <a:ext cx="7235952" cy="1118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45323" y="486155"/>
            <a:ext cx="783335" cy="11186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5588" y="1152144"/>
            <a:ext cx="6626352" cy="777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71397" y="603249"/>
            <a:ext cx="66014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LIFE </a:t>
            </a:r>
            <a:r>
              <a:rPr spc="-40" dirty="0"/>
              <a:t>CYCLE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25" dirty="0"/>
              <a:t>SILKWORM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4277" rIns="0" bIns="0" rtlCol="0">
            <a:spAutoFit/>
          </a:bodyPr>
          <a:lstStyle/>
          <a:p>
            <a:pPr marL="88900" marR="335915">
              <a:lnSpc>
                <a:spcPct val="110100"/>
              </a:lnSpc>
              <a:spcBef>
                <a:spcPts val="100"/>
              </a:spcBef>
            </a:pPr>
            <a:r>
              <a:rPr sz="2600" dirty="0">
                <a:solidFill>
                  <a:srgbClr val="001F5F"/>
                </a:solidFill>
              </a:rPr>
              <a:t>There </a:t>
            </a:r>
            <a:r>
              <a:rPr sz="2600" spc="5" dirty="0">
                <a:solidFill>
                  <a:srgbClr val="001F5F"/>
                </a:solidFill>
              </a:rPr>
              <a:t>are </a:t>
            </a:r>
            <a:r>
              <a:rPr sz="2600" spc="-10" dirty="0">
                <a:solidFill>
                  <a:srgbClr val="001F5F"/>
                </a:solidFill>
              </a:rPr>
              <a:t>four </a:t>
            </a:r>
            <a:r>
              <a:rPr sz="2600" dirty="0">
                <a:solidFill>
                  <a:srgbClr val="001F5F"/>
                </a:solidFill>
              </a:rPr>
              <a:t>stages </a:t>
            </a:r>
            <a:r>
              <a:rPr sz="2600" spc="5" dirty="0">
                <a:solidFill>
                  <a:srgbClr val="001F5F"/>
                </a:solidFill>
              </a:rPr>
              <a:t>in the </a:t>
            </a:r>
            <a:r>
              <a:rPr sz="2600" spc="-15" dirty="0">
                <a:solidFill>
                  <a:srgbClr val="001F5F"/>
                </a:solidFill>
              </a:rPr>
              <a:t>life </a:t>
            </a:r>
            <a:r>
              <a:rPr sz="2600" spc="-5" dirty="0">
                <a:solidFill>
                  <a:srgbClr val="001F5F"/>
                </a:solidFill>
              </a:rPr>
              <a:t>cycle </a:t>
            </a:r>
            <a:r>
              <a:rPr sz="2600" spc="5" dirty="0">
                <a:solidFill>
                  <a:srgbClr val="001F5F"/>
                </a:solidFill>
              </a:rPr>
              <a:t>of silk</a:t>
            </a:r>
            <a:r>
              <a:rPr sz="2600" spc="-360" dirty="0">
                <a:solidFill>
                  <a:srgbClr val="001F5F"/>
                </a:solidFill>
              </a:rPr>
              <a:t> </a:t>
            </a:r>
            <a:r>
              <a:rPr sz="2600" dirty="0">
                <a:solidFill>
                  <a:srgbClr val="001F5F"/>
                </a:solidFill>
              </a:rPr>
              <a:t>moth:  </a:t>
            </a:r>
            <a:r>
              <a:rPr sz="2600" dirty="0">
                <a:solidFill>
                  <a:srgbClr val="00AF50"/>
                </a:solidFill>
              </a:rPr>
              <a:t>eggs, </a:t>
            </a:r>
            <a:r>
              <a:rPr sz="2600" spc="10" dirty="0">
                <a:solidFill>
                  <a:srgbClr val="00AF50"/>
                </a:solidFill>
              </a:rPr>
              <a:t>larva, </a:t>
            </a:r>
            <a:r>
              <a:rPr sz="2600" dirty="0">
                <a:solidFill>
                  <a:srgbClr val="00AF50"/>
                </a:solidFill>
              </a:rPr>
              <a:t>pupa </a:t>
            </a:r>
            <a:r>
              <a:rPr sz="2600" spc="5" dirty="0">
                <a:solidFill>
                  <a:srgbClr val="00AF50"/>
                </a:solidFill>
              </a:rPr>
              <a:t>and</a:t>
            </a:r>
            <a:r>
              <a:rPr sz="2600" spc="-175" dirty="0">
                <a:solidFill>
                  <a:srgbClr val="00AF50"/>
                </a:solidFill>
              </a:rPr>
              <a:t> </a:t>
            </a:r>
            <a:r>
              <a:rPr sz="2600" dirty="0">
                <a:solidFill>
                  <a:srgbClr val="00AF50"/>
                </a:solidFill>
              </a:rPr>
              <a:t>adult.</a:t>
            </a:r>
            <a:endParaRPr sz="2600"/>
          </a:p>
          <a:p>
            <a:pPr marL="88900" marR="5080">
              <a:lnSpc>
                <a:spcPct val="114999"/>
              </a:lnSpc>
              <a:spcBef>
                <a:spcPts val="325"/>
              </a:spcBef>
            </a:pPr>
            <a:r>
              <a:rPr sz="2600" b="0" dirty="0">
                <a:latin typeface="Arial"/>
                <a:cs typeface="Arial"/>
              </a:rPr>
              <a:t>Female silk moth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→ </a:t>
            </a:r>
            <a:r>
              <a:rPr sz="2600" b="0" dirty="0">
                <a:solidFill>
                  <a:srgbClr val="974204"/>
                </a:solidFill>
                <a:latin typeface="Arial"/>
                <a:cs typeface="Arial"/>
              </a:rPr>
              <a:t>Lays eggs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→ </a:t>
            </a:r>
            <a:r>
              <a:rPr sz="2600" b="0" dirty="0">
                <a:latin typeface="Arial"/>
                <a:cs typeface="Arial"/>
              </a:rPr>
              <a:t>After about 14  days eggs are hatched into larva </a:t>
            </a:r>
            <a:r>
              <a:rPr sz="2600" spc="-2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2600" spc="-20" dirty="0">
                <a:solidFill>
                  <a:srgbClr val="0000FF"/>
                </a:solidFill>
                <a:latin typeface="Arial"/>
                <a:cs typeface="Arial"/>
              </a:rPr>
              <a:t>called 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caterpillars)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→ </a:t>
            </a:r>
            <a:r>
              <a:rPr sz="2600" b="0" dirty="0">
                <a:solidFill>
                  <a:srgbClr val="974204"/>
                </a:solidFill>
                <a:latin typeface="Arial"/>
                <a:cs typeface="Arial"/>
              </a:rPr>
              <a:t>Grown into Pupa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→ </a:t>
            </a:r>
            <a:r>
              <a:rPr sz="2600" dirty="0">
                <a:solidFill>
                  <a:srgbClr val="0000FF"/>
                </a:solidFill>
                <a:latin typeface="Arial"/>
                <a:cs typeface="Arial"/>
              </a:rPr>
              <a:t>Secretes  </a:t>
            </a:r>
            <a:r>
              <a:rPr sz="2600" spc="-5" dirty="0">
                <a:solidFill>
                  <a:srgbClr val="0000FF"/>
                </a:solidFill>
                <a:latin typeface="Arial"/>
                <a:cs typeface="Arial"/>
              </a:rPr>
              <a:t>fibers made </a:t>
            </a:r>
            <a:r>
              <a:rPr sz="2600" dirty="0">
                <a:solidFill>
                  <a:srgbClr val="0000FF"/>
                </a:solidFill>
                <a:latin typeface="Arial"/>
                <a:cs typeface="Arial"/>
              </a:rPr>
              <a:t>of protein and </a:t>
            </a:r>
            <a:r>
              <a:rPr sz="2600" spc="5" dirty="0">
                <a:solidFill>
                  <a:srgbClr val="0000FF"/>
                </a:solidFill>
                <a:latin typeface="Arial"/>
                <a:cs typeface="Arial"/>
              </a:rPr>
              <a:t>weaves </a:t>
            </a:r>
            <a:r>
              <a:rPr sz="2600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600" spc="-5" dirty="0">
                <a:solidFill>
                  <a:srgbClr val="0000FF"/>
                </a:solidFill>
                <a:latin typeface="Arial"/>
                <a:cs typeface="Arial"/>
              </a:rPr>
              <a:t>fibres  </a:t>
            </a:r>
            <a:r>
              <a:rPr sz="2600" dirty="0">
                <a:solidFill>
                  <a:srgbClr val="0000FF"/>
                </a:solidFill>
                <a:latin typeface="Arial"/>
                <a:cs typeface="Arial"/>
              </a:rPr>
              <a:t>around </a:t>
            </a:r>
            <a:r>
              <a:rPr sz="2600" spc="-5" dirty="0">
                <a:solidFill>
                  <a:srgbClr val="0000FF"/>
                </a:solidFill>
                <a:latin typeface="Arial"/>
                <a:cs typeface="Arial"/>
              </a:rPr>
              <a:t>itself </a:t>
            </a:r>
            <a:r>
              <a:rPr sz="2600" dirty="0">
                <a:solidFill>
                  <a:srgbClr val="0000FF"/>
                </a:solidFill>
                <a:latin typeface="Arial"/>
                <a:cs typeface="Arial"/>
              </a:rPr>
              <a:t>completely </a:t>
            </a:r>
            <a:r>
              <a:rPr sz="2600" b="0" spc="5" dirty="0">
                <a:solidFill>
                  <a:srgbClr val="000000"/>
                </a:solidFill>
                <a:latin typeface="Arial"/>
                <a:cs typeface="Arial"/>
              </a:rPr>
              <a:t>→ </a:t>
            </a:r>
            <a:r>
              <a:rPr sz="2600" spc="-10" dirty="0">
                <a:solidFill>
                  <a:srgbClr val="00AFEF"/>
                </a:solidFill>
                <a:latin typeface="Arial"/>
                <a:cs typeface="Arial"/>
              </a:rPr>
              <a:t>This </a:t>
            </a:r>
            <a:r>
              <a:rPr sz="2600" spc="-15" dirty="0">
                <a:solidFill>
                  <a:srgbClr val="00AFEF"/>
                </a:solidFill>
                <a:latin typeface="Arial"/>
                <a:cs typeface="Arial"/>
              </a:rPr>
              <a:t>covering </a:t>
            </a:r>
            <a:r>
              <a:rPr sz="2600" dirty="0">
                <a:solidFill>
                  <a:srgbClr val="00AFEF"/>
                </a:solidFill>
                <a:latin typeface="Arial"/>
                <a:cs typeface="Arial"/>
              </a:rPr>
              <a:t>is  </a:t>
            </a:r>
            <a:r>
              <a:rPr sz="2600" spc="-25" dirty="0">
                <a:solidFill>
                  <a:srgbClr val="00AFEF"/>
                </a:solidFill>
                <a:latin typeface="Arial"/>
                <a:cs typeface="Arial"/>
              </a:rPr>
              <a:t>called </a:t>
            </a:r>
            <a:r>
              <a:rPr sz="2600" spc="-15" dirty="0">
                <a:solidFill>
                  <a:srgbClr val="FF0000"/>
                </a:solidFill>
                <a:latin typeface="Arial"/>
                <a:cs typeface="Arial"/>
              </a:rPr>
              <a:t>cocoon.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→ </a:t>
            </a:r>
            <a:r>
              <a:rPr sz="2600" b="0" dirty="0">
                <a:latin typeface="Arial"/>
                <a:cs typeface="Arial"/>
              </a:rPr>
              <a:t>Live in the cocoon for some  time 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→ </a:t>
            </a:r>
            <a:r>
              <a:rPr sz="2600" b="0" dirty="0">
                <a:solidFill>
                  <a:srgbClr val="974204"/>
                </a:solidFill>
                <a:latin typeface="Arial"/>
                <a:cs typeface="Arial"/>
              </a:rPr>
              <a:t>After coming out of cocoon grows into</a:t>
            </a:r>
            <a:r>
              <a:rPr sz="2600" b="0" spc="-204" dirty="0">
                <a:solidFill>
                  <a:srgbClr val="974204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974204"/>
                </a:solidFill>
                <a:latin typeface="Arial"/>
                <a:cs typeface="Arial"/>
              </a:rPr>
              <a:t>silk  moth</a:t>
            </a:r>
            <a:r>
              <a:rPr sz="2600" b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321547" y="6283817"/>
            <a:ext cx="48069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870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25400">
                <a:lnSpc>
                  <a:spcPts val="3870"/>
                </a:lnSpc>
              </a:pPr>
              <a:t>29</a:t>
            </a:fld>
            <a:endParaRPr sz="3600">
              <a:latin typeface="Rage Italic"/>
              <a:cs typeface="Rage Italic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xfrm>
            <a:off x="4721733" y="6390106"/>
            <a:ext cx="2635884" cy="288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N K Sinha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06" y="2813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5039" y="2157413"/>
            <a:ext cx="1628139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spc="-30" dirty="0">
                <a:solidFill>
                  <a:srgbClr val="0000FF"/>
                </a:solidFill>
                <a:latin typeface="Arial"/>
                <a:cs typeface="Arial"/>
              </a:rPr>
              <a:t>Adult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silk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moth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8532" y="393191"/>
            <a:ext cx="3471672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82796" y="393191"/>
            <a:ext cx="1578864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64252" y="393191"/>
            <a:ext cx="775715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2559" y="393191"/>
            <a:ext cx="1254252" cy="1008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9403" y="393191"/>
            <a:ext cx="707135" cy="1008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09132" y="393191"/>
            <a:ext cx="1377695" cy="1008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89419" y="393191"/>
            <a:ext cx="902207" cy="1008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94219" y="393191"/>
            <a:ext cx="949451" cy="10088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46264" y="406908"/>
            <a:ext cx="707135" cy="1008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2852" y="1022603"/>
            <a:ext cx="6286500" cy="929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78661" y="510997"/>
            <a:ext cx="62680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Times New Roman"/>
                <a:cs typeface="Times New Roman"/>
              </a:rPr>
              <a:t>LIFE CYCLE OF SILK</a:t>
            </a:r>
            <a:r>
              <a:rPr sz="3600" spc="-345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Times New Roman"/>
                <a:cs typeface="Times New Roman"/>
              </a:rPr>
              <a:t>MOTH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8200" y="1143000"/>
            <a:ext cx="7543800" cy="5181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48980" y="6262434"/>
            <a:ext cx="50292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035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90805">
                <a:lnSpc>
                  <a:spcPts val="4035"/>
                </a:lnSpc>
              </a:pPr>
              <a:t>30</a:t>
            </a:fld>
            <a:endParaRPr sz="3600">
              <a:latin typeface="Rage Italic"/>
              <a:cs typeface="Rage Italic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307340" y="6390106"/>
            <a:ext cx="12824" cy="2885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17390" y="1143000"/>
            <a:ext cx="38100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40864" y="393191"/>
            <a:ext cx="1359408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02864" y="393191"/>
            <a:ext cx="900684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06140" y="393191"/>
            <a:ext cx="2165604" cy="1008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74335" y="393191"/>
            <a:ext cx="699515" cy="1008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6444" y="393191"/>
            <a:ext cx="902208" cy="1008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1244" y="393191"/>
            <a:ext cx="920496" cy="1008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04332" y="393191"/>
            <a:ext cx="1207008" cy="10088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13932" y="406908"/>
            <a:ext cx="707136" cy="10088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5183" y="1022603"/>
            <a:ext cx="4021836" cy="9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611373" y="510997"/>
            <a:ext cx="399922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latin typeface="Times New Roman"/>
                <a:cs typeface="Times New Roman"/>
              </a:rPr>
              <a:t>MULBERRY</a:t>
            </a:r>
            <a:r>
              <a:rPr sz="3600" spc="-285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TREE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0020" y="6327647"/>
            <a:ext cx="3043428" cy="5303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0" y="1143000"/>
            <a:ext cx="3657600" cy="5029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348980" y="6262434"/>
            <a:ext cx="50292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035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90805">
                <a:lnSpc>
                  <a:spcPts val="4035"/>
                </a:lnSpc>
              </a:pPr>
              <a:t>31</a:t>
            </a:fld>
            <a:endParaRPr sz="3600">
              <a:latin typeface="Rage Italic"/>
              <a:cs typeface="Rage Ital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12055" y="6380001"/>
            <a:ext cx="263271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95"/>
              </a:lnSpc>
            </a:pPr>
            <a:r>
              <a:rPr sz="2000" b="1" dirty="0">
                <a:solidFill>
                  <a:srgbClr val="FF0000"/>
                </a:solidFill>
                <a:latin typeface="Rage Italic"/>
                <a:cs typeface="Rage Italic"/>
              </a:rPr>
              <a:t>Thursday, </a:t>
            </a:r>
            <a:r>
              <a:rPr sz="2000" b="1" spc="5" dirty="0">
                <a:solidFill>
                  <a:srgbClr val="FF0000"/>
                </a:solidFill>
                <a:latin typeface="Rage Italic"/>
                <a:cs typeface="Rage Italic"/>
              </a:rPr>
              <a:t>January 18,</a:t>
            </a:r>
            <a:r>
              <a:rPr sz="2000" b="1" spc="-185" dirty="0">
                <a:solidFill>
                  <a:srgbClr val="FF0000"/>
                </a:solidFill>
                <a:latin typeface="Rage Italic"/>
                <a:cs typeface="Rage Italic"/>
              </a:rPr>
              <a:t> </a:t>
            </a:r>
            <a:r>
              <a:rPr sz="2000" b="1" dirty="0">
                <a:solidFill>
                  <a:srgbClr val="FF0000"/>
                </a:solidFill>
                <a:latin typeface="Rage Italic"/>
                <a:cs typeface="Rage Italic"/>
              </a:rPr>
              <a:t>2018</a:t>
            </a:r>
            <a:endParaRPr sz="2000">
              <a:latin typeface="Rage Italic"/>
              <a:cs typeface="Rage Italic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r>
              <a:rPr spc="5" dirty="0"/>
              <a:t>RAVI </a:t>
            </a:r>
            <a:r>
              <a:rPr spc="-5" dirty="0"/>
              <a:t>PRAKASH</a:t>
            </a:r>
            <a:r>
              <a:rPr spc="380" dirty="0"/>
              <a:t> </a:t>
            </a:r>
            <a:r>
              <a:rPr dirty="0"/>
              <a:t>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8383" y="473963"/>
            <a:ext cx="967740" cy="1118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54707" y="473963"/>
            <a:ext cx="1024128" cy="11186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17420" y="473963"/>
            <a:ext cx="3270504" cy="11186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6508" y="473963"/>
            <a:ext cx="787908" cy="1118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53000" y="473963"/>
            <a:ext cx="1344168" cy="11186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35752" y="473963"/>
            <a:ext cx="787908" cy="1118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62244" y="473963"/>
            <a:ext cx="1868424" cy="11186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69252" y="489204"/>
            <a:ext cx="783335" cy="11186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53183" y="1171955"/>
            <a:ext cx="5472684" cy="1005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848992" y="606298"/>
            <a:ext cx="54489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Times New Roman"/>
                <a:cs typeface="Times New Roman"/>
              </a:rPr>
              <a:t>PROCESSING </a:t>
            </a:r>
            <a:r>
              <a:rPr spc="-15" dirty="0">
                <a:latin typeface="Times New Roman"/>
                <a:cs typeface="Times New Roman"/>
              </a:rPr>
              <a:t>OF</a:t>
            </a:r>
            <a:r>
              <a:rPr spc="-24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SILK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7244" y="1468958"/>
            <a:ext cx="6652895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process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of obtaining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silk</a:t>
            </a:r>
            <a:r>
              <a:rPr sz="3200" b="1" spc="-1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from 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silk moth</a:t>
            </a:r>
            <a:r>
              <a:rPr sz="32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involves-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Clr>
                <a:srgbClr val="AC66BA"/>
              </a:buClr>
              <a:buSzPct val="84375"/>
              <a:buAutoNum type="arabicParenR"/>
              <a:tabLst>
                <a:tab pos="527685" algn="l"/>
                <a:tab pos="528320" algn="l"/>
              </a:tabLst>
            </a:pP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rearing of</a:t>
            </a:r>
            <a:r>
              <a:rPr sz="32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silkworms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Clr>
                <a:srgbClr val="AC66BA"/>
              </a:buClr>
              <a:buSzPct val="84375"/>
              <a:buAutoNum type="arabicParenR"/>
              <a:tabLst>
                <a:tab pos="527685" algn="l"/>
                <a:tab pos="528320" algn="l"/>
              </a:tabLst>
            </a:pP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reeling</a:t>
            </a:r>
            <a:r>
              <a:rPr sz="32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65"/>
              </a:spcBef>
              <a:buClr>
                <a:srgbClr val="AC66BA"/>
              </a:buClr>
              <a:buSzPct val="84375"/>
              <a:buAutoNum type="arabicParenR"/>
              <a:tabLst>
                <a:tab pos="527685" algn="l"/>
                <a:tab pos="528320" algn="l"/>
              </a:tabLst>
            </a:pP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dyeing.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This is followed</a:t>
            </a:r>
            <a:r>
              <a:rPr sz="3200" b="1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by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Clr>
                <a:srgbClr val="AC66BA"/>
              </a:buClr>
              <a:buSzPct val="84375"/>
              <a:buAutoNum type="arabicParenR" startAt="4"/>
              <a:tabLst>
                <a:tab pos="527685" algn="l"/>
                <a:tab pos="528320" algn="l"/>
              </a:tabLst>
            </a:pP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spinning and</a:t>
            </a:r>
            <a:r>
              <a:rPr sz="3200" b="1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weaving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48980" y="6262434"/>
            <a:ext cx="50292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035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90805">
                <a:lnSpc>
                  <a:spcPts val="4035"/>
                </a:lnSpc>
              </a:pPr>
              <a:t>32</a:t>
            </a:fld>
            <a:endParaRPr sz="3600">
              <a:latin typeface="Rage Italic"/>
              <a:cs typeface="Rage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1666" y="1143000"/>
            <a:ext cx="2450718" cy="1756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00241" y="1143000"/>
            <a:ext cx="2357627" cy="1756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1143000"/>
            <a:ext cx="2514854" cy="1718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2975101"/>
            <a:ext cx="2473452" cy="17004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31666" y="2975101"/>
            <a:ext cx="2450718" cy="17004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0241" y="2975101"/>
            <a:ext cx="2357627" cy="17004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31666" y="4731511"/>
            <a:ext cx="2450718" cy="1516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200" y="4719535"/>
            <a:ext cx="2473452" cy="15168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00241" y="4731511"/>
            <a:ext cx="2357627" cy="15168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89760" y="345947"/>
            <a:ext cx="873251" cy="10088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65604" y="345947"/>
            <a:ext cx="923544" cy="10088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91739" y="345947"/>
            <a:ext cx="2948940" cy="10088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43271" y="345947"/>
            <a:ext cx="705612" cy="10088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1476" y="345947"/>
            <a:ext cx="1211579" cy="10088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65647" y="345947"/>
            <a:ext cx="711708" cy="10088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79947" y="345947"/>
            <a:ext cx="1684020" cy="10088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66559" y="359663"/>
            <a:ext cx="707135" cy="10088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64079" y="975360"/>
            <a:ext cx="4925568" cy="929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159254" y="463372"/>
            <a:ext cx="4905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latin typeface="Times New Roman"/>
                <a:cs typeface="Times New Roman"/>
              </a:rPr>
              <a:t>PROCESSING </a:t>
            </a:r>
            <a:r>
              <a:rPr sz="3600" spc="-10" dirty="0">
                <a:latin typeface="Times New Roman"/>
                <a:cs typeface="Times New Roman"/>
              </a:rPr>
              <a:t>OF</a:t>
            </a:r>
            <a:r>
              <a:rPr sz="3600" spc="-270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Times New Roman"/>
                <a:cs typeface="Times New Roman"/>
              </a:rPr>
              <a:t>SILK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348980" y="6262434"/>
            <a:ext cx="50292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035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90805">
                <a:lnSpc>
                  <a:spcPts val="4035"/>
                </a:lnSpc>
              </a:pPr>
              <a:t>33</a:t>
            </a:fld>
            <a:endParaRPr sz="3600">
              <a:latin typeface="Rage Italic"/>
              <a:cs typeface="Rage Italic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307340" y="6390106"/>
            <a:ext cx="12824" cy="2885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7996" y="1397889"/>
            <a:ext cx="7331075" cy="479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9575" algn="just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female silk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moth lays 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eggs.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Eggs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are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stored  over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a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clean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cloth or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paper strips.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eggs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are 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warmed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to a 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suitable</a:t>
            </a:r>
            <a:r>
              <a:rPr sz="2400" b="1" spc="-1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temperature.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eggs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hatch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into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larvae 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called </a:t>
            </a:r>
            <a:r>
              <a:rPr sz="2400" b="1" spc="-15" dirty="0">
                <a:solidFill>
                  <a:srgbClr val="974204"/>
                </a:solidFill>
                <a:latin typeface="Arial"/>
                <a:cs typeface="Arial"/>
              </a:rPr>
              <a:t>caterpillars</a:t>
            </a:r>
            <a:r>
              <a:rPr sz="2400" b="1" spc="-114" dirty="0">
                <a:solidFill>
                  <a:srgbClr val="97420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74204"/>
                </a:solidFill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400" b="1" spc="-10" dirty="0">
                <a:solidFill>
                  <a:srgbClr val="974204"/>
                </a:solidFill>
                <a:latin typeface="Arial"/>
                <a:cs typeface="Arial"/>
              </a:rPr>
              <a:t>silk</a:t>
            </a:r>
            <a:r>
              <a:rPr sz="2400" b="1" spc="-40" dirty="0">
                <a:solidFill>
                  <a:srgbClr val="97420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74204"/>
                </a:solidFill>
                <a:latin typeface="Arial"/>
                <a:cs typeface="Arial"/>
              </a:rPr>
              <a:t>worms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 marR="59055">
              <a:lnSpc>
                <a:spcPct val="100000"/>
              </a:lnSpc>
              <a:spcBef>
                <a:spcPts val="600"/>
              </a:spcBef>
            </a:pP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silkworms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kept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bamboo 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trays 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feeds  on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mulberry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leaves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grows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400" b="1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size.</a:t>
            </a:r>
            <a:endParaRPr sz="2400">
              <a:latin typeface="Arial"/>
              <a:cs typeface="Arial"/>
            </a:endParaRPr>
          </a:p>
          <a:p>
            <a:pPr marL="12700" marR="104775">
              <a:lnSpc>
                <a:spcPct val="100000"/>
              </a:lnSpc>
              <a:spcBef>
                <a:spcPts val="605"/>
              </a:spcBef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After 30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40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days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silk </a:t>
            </a:r>
            <a:r>
              <a:rPr sz="2400" b="1" spc="5" dirty="0">
                <a:solidFill>
                  <a:srgbClr val="0000FF"/>
                </a:solidFill>
                <a:latin typeface="Arial"/>
                <a:cs typeface="Arial"/>
              </a:rPr>
              <a:t>worms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stop 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eating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and 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begins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spin</a:t>
            </a:r>
            <a:r>
              <a:rPr sz="2400" b="1" spc="-1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cocoons.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10400"/>
              </a:lnSpc>
              <a:spcBef>
                <a:spcPts val="325"/>
              </a:spcBef>
            </a:pP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Cocoons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get 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hardened because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exposure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to </a:t>
            </a:r>
            <a:r>
              <a:rPr sz="2400" b="1" spc="-50" dirty="0">
                <a:solidFill>
                  <a:srgbClr val="6F2F9F"/>
                </a:solidFill>
                <a:latin typeface="Arial"/>
                <a:cs typeface="Arial"/>
              </a:rPr>
              <a:t>air. 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Inside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cocoon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silk </a:t>
            </a:r>
            <a:r>
              <a:rPr sz="2400" b="1" spc="5" dirty="0">
                <a:solidFill>
                  <a:srgbClr val="0000FF"/>
                </a:solidFill>
                <a:latin typeface="Arial"/>
                <a:cs typeface="Arial"/>
              </a:rPr>
              <a:t>worm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develops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into silk  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moth.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67611" y="420623"/>
            <a:ext cx="2695956" cy="1008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66159" y="420623"/>
            <a:ext cx="720851" cy="10088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89603" y="420623"/>
            <a:ext cx="1228344" cy="10088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20540" y="420623"/>
            <a:ext cx="723900" cy="10088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47032" y="420623"/>
            <a:ext cx="1303019" cy="10088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52644" y="420623"/>
            <a:ext cx="923544" cy="10088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78779" y="420623"/>
            <a:ext cx="1021079" cy="10088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02452" y="420623"/>
            <a:ext cx="1956816" cy="10088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1859" y="435863"/>
            <a:ext cx="707135" cy="10088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41932" y="1050036"/>
            <a:ext cx="5843016" cy="960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737741" y="539877"/>
            <a:ext cx="5824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Arial"/>
                <a:cs typeface="Arial"/>
              </a:rPr>
              <a:t>REARING OF</a:t>
            </a:r>
            <a:r>
              <a:rPr sz="3600" spc="-145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SILKWORMS</a:t>
            </a:r>
            <a:endParaRPr sz="3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348980" y="6262434"/>
            <a:ext cx="50292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035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90805">
                <a:lnSpc>
                  <a:spcPts val="4035"/>
                </a:lnSpc>
              </a:pPr>
              <a:t>34</a:t>
            </a:fld>
            <a:endParaRPr sz="3600">
              <a:latin typeface="Rage Italic"/>
              <a:cs typeface="Rage Italic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307340" y="6390106"/>
            <a:ext cx="12824" cy="2821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219200"/>
            <a:ext cx="2580767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800" y="1219200"/>
            <a:ext cx="50292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3810000"/>
            <a:ext cx="2446654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2800" y="3810000"/>
            <a:ext cx="5029200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8363" y="393191"/>
            <a:ext cx="925068" cy="1008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16023" y="393191"/>
            <a:ext cx="897636" cy="1008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6251" y="393191"/>
            <a:ext cx="2115312" cy="1008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34155" y="393191"/>
            <a:ext cx="707136" cy="10088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43884" y="393191"/>
            <a:ext cx="1211580" cy="10088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58055" y="393191"/>
            <a:ext cx="711708" cy="10088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72355" y="393191"/>
            <a:ext cx="1330452" cy="10088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05400" y="393191"/>
            <a:ext cx="947927" cy="10088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55920" y="393191"/>
            <a:ext cx="1046987" cy="10088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05500" y="393191"/>
            <a:ext cx="1956816" cy="10088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64907" y="406908"/>
            <a:ext cx="707135" cy="10088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62683" y="1022603"/>
            <a:ext cx="5925312" cy="929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658492" y="510997"/>
            <a:ext cx="59055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latin typeface="Times New Roman"/>
                <a:cs typeface="Times New Roman"/>
              </a:rPr>
              <a:t>REARING </a:t>
            </a:r>
            <a:r>
              <a:rPr sz="3600" spc="-10" dirty="0">
                <a:latin typeface="Times New Roman"/>
                <a:cs typeface="Times New Roman"/>
              </a:rPr>
              <a:t>OF</a:t>
            </a:r>
            <a:r>
              <a:rPr sz="3600" spc="-235" dirty="0">
                <a:latin typeface="Times New Roman"/>
                <a:cs typeface="Times New Roman"/>
              </a:rPr>
              <a:t> </a:t>
            </a:r>
            <a:r>
              <a:rPr sz="3600" spc="-30" dirty="0">
                <a:latin typeface="Times New Roman"/>
                <a:cs typeface="Times New Roman"/>
              </a:rPr>
              <a:t>SILKWORMS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348980" y="6262434"/>
            <a:ext cx="50292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035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90805">
                <a:lnSpc>
                  <a:spcPts val="4035"/>
                </a:lnSpc>
              </a:pPr>
              <a:t>35</a:t>
            </a:fld>
            <a:endParaRPr sz="3600">
              <a:latin typeface="Rage Italic"/>
              <a:cs typeface="Rage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6920" y="473963"/>
            <a:ext cx="2979420" cy="1118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4923" y="473963"/>
            <a:ext cx="790955" cy="11186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74464" y="473963"/>
            <a:ext cx="1344167" cy="11186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57215" y="473963"/>
            <a:ext cx="787908" cy="1118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83708" y="473963"/>
            <a:ext cx="1868424" cy="11186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90715" y="489204"/>
            <a:ext cx="783336" cy="11186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31720" y="1171955"/>
            <a:ext cx="4515611" cy="1005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327529" y="606298"/>
            <a:ext cx="44919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>
                <a:latin typeface="Times New Roman"/>
                <a:cs typeface="Times New Roman"/>
              </a:rPr>
              <a:t>REELING </a:t>
            </a:r>
            <a:r>
              <a:rPr spc="-15" dirty="0">
                <a:latin typeface="Times New Roman"/>
                <a:cs typeface="Times New Roman"/>
              </a:rPr>
              <a:t>OF</a:t>
            </a:r>
            <a:r>
              <a:rPr spc="-18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SILK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7244" y="1696034"/>
            <a:ext cx="7019290" cy="4124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8165" marR="111125" indent="-546100">
              <a:lnSpc>
                <a:spcPct val="100000"/>
              </a:lnSpc>
              <a:spcBef>
                <a:spcPts val="105"/>
              </a:spcBef>
              <a:buClr>
                <a:srgbClr val="AC66BA"/>
              </a:buClr>
              <a:buSzPct val="84375"/>
              <a:buFont typeface="Wingdings"/>
              <a:buChar char=""/>
              <a:tabLst>
                <a:tab pos="558165" algn="l"/>
                <a:tab pos="558800" algn="l"/>
              </a:tabLst>
            </a:pP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cocoons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are collected and 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kept in </a:t>
            </a:r>
            <a:r>
              <a:rPr sz="3200" b="1" spc="-20" dirty="0">
                <a:solidFill>
                  <a:srgbClr val="0000FF"/>
                </a:solidFill>
                <a:latin typeface="Arial"/>
                <a:cs typeface="Arial"/>
              </a:rPr>
              <a:t>sunlight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or </a:t>
            </a:r>
            <a:r>
              <a:rPr sz="3200" b="1" spc="-15" dirty="0">
                <a:solidFill>
                  <a:srgbClr val="0000FF"/>
                </a:solidFill>
                <a:latin typeface="Arial"/>
                <a:cs typeface="Arial"/>
              </a:rPr>
              <a:t>boiled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or 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exposed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to steam.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The silk</a:t>
            </a:r>
            <a:r>
              <a:rPr sz="3200" b="1" spc="-3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fibres  separate</a:t>
            </a:r>
            <a:r>
              <a:rPr sz="3200" b="1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out.</a:t>
            </a:r>
            <a:endParaRPr sz="3200">
              <a:latin typeface="Arial"/>
              <a:cs typeface="Arial"/>
            </a:endParaRPr>
          </a:p>
          <a:p>
            <a:pPr marL="558165" marR="5080" indent="-546100" algn="just">
              <a:lnSpc>
                <a:spcPct val="100000"/>
              </a:lnSpc>
              <a:spcBef>
                <a:spcPts val="770"/>
              </a:spcBef>
              <a:buClr>
                <a:srgbClr val="AC66BA"/>
              </a:buClr>
              <a:buSzPct val="84375"/>
              <a:buFont typeface="Wingdings"/>
              <a:buChar char=""/>
              <a:tabLst>
                <a:tab pos="558800" algn="l"/>
              </a:tabLst>
            </a:pP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The process of </a:t>
            </a:r>
            <a:r>
              <a:rPr sz="3200" b="1" spc="-15" dirty="0">
                <a:solidFill>
                  <a:srgbClr val="001F5F"/>
                </a:solidFill>
                <a:latin typeface="Arial"/>
                <a:cs typeface="Arial"/>
              </a:rPr>
              <a:t>taking 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out 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3200" b="1" spc="-5" dirty="0">
                <a:solidFill>
                  <a:srgbClr val="001F5F"/>
                </a:solidFill>
                <a:latin typeface="Arial"/>
                <a:cs typeface="Arial"/>
              </a:rPr>
              <a:t>silk  thread 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from the </a:t>
            </a:r>
            <a:r>
              <a:rPr sz="3200" b="1" spc="-5" dirty="0">
                <a:solidFill>
                  <a:srgbClr val="001F5F"/>
                </a:solidFill>
                <a:latin typeface="Arial"/>
                <a:cs typeface="Arial"/>
              </a:rPr>
              <a:t>cocoons is</a:t>
            </a:r>
            <a:r>
              <a:rPr sz="3200" b="1" spc="-2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Arial"/>
                <a:cs typeface="Arial"/>
              </a:rPr>
              <a:t>called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 reeling.</a:t>
            </a:r>
            <a:endParaRPr sz="3200">
              <a:latin typeface="Arial"/>
              <a:cs typeface="Arial"/>
            </a:endParaRPr>
          </a:p>
          <a:p>
            <a:pPr marL="558165" indent="-546100" algn="just">
              <a:lnSpc>
                <a:spcPct val="100000"/>
              </a:lnSpc>
              <a:spcBef>
                <a:spcPts val="775"/>
              </a:spcBef>
              <a:buClr>
                <a:srgbClr val="AC66BA"/>
              </a:buClr>
              <a:buSzPct val="84375"/>
              <a:buFont typeface="Wingdings"/>
              <a:buChar char=""/>
              <a:tabLst>
                <a:tab pos="558800" algn="l"/>
              </a:tabLst>
            </a:pP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Reeling is done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by</a:t>
            </a:r>
            <a:r>
              <a:rPr sz="3200" b="1" spc="-2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machines.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354059" y="6213449"/>
            <a:ext cx="4337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Rage Italic"/>
                <a:cs typeface="Rage Italic"/>
              </a:rPr>
              <a:t>35</a:t>
            </a:r>
            <a:endParaRPr sz="3600">
              <a:latin typeface="Rage Italic"/>
              <a:cs typeface="Rage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0" y="1295400"/>
            <a:ext cx="2515362" cy="24024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51276" y="1295400"/>
            <a:ext cx="2589276" cy="24024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14592" y="1295400"/>
            <a:ext cx="2367407" cy="24024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52800" y="3770719"/>
            <a:ext cx="2587879" cy="24235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0" y="3770719"/>
            <a:ext cx="2514600" cy="24235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4592" y="3770719"/>
            <a:ext cx="2367407" cy="24235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63495" y="451104"/>
            <a:ext cx="2979420" cy="11186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81500" y="451104"/>
            <a:ext cx="792479" cy="11186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12564" y="451104"/>
            <a:ext cx="1751076" cy="11186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02223" y="451104"/>
            <a:ext cx="859536" cy="11186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00344" y="451104"/>
            <a:ext cx="1391411" cy="11186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30340" y="466344"/>
            <a:ext cx="783335" cy="11186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68295" y="1149096"/>
            <a:ext cx="4518659" cy="1005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364485" y="582548"/>
            <a:ext cx="4492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>
                <a:latin typeface="Times New Roman"/>
                <a:cs typeface="Times New Roman"/>
              </a:rPr>
              <a:t>REELING </a:t>
            </a:r>
            <a:r>
              <a:rPr spc="-15" dirty="0">
                <a:latin typeface="Times New Roman"/>
                <a:cs typeface="Times New Roman"/>
              </a:rPr>
              <a:t>OF</a:t>
            </a:r>
            <a:r>
              <a:rPr spc="-18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SILK</a:t>
            </a:r>
          </a:p>
        </p:txBody>
      </p:sp>
      <p:sp>
        <p:nvSpPr>
          <p:cNvPr id="25" name="object 25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378443" y="6192113"/>
            <a:ext cx="459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5" dirty="0">
                <a:solidFill>
                  <a:srgbClr val="FF0000"/>
                </a:solidFill>
                <a:latin typeface="Rage Italic"/>
                <a:cs typeface="Rage Italic"/>
              </a:rPr>
              <a:t>36</a:t>
            </a:r>
            <a:endParaRPr sz="3600">
              <a:latin typeface="Rage Italic"/>
              <a:cs typeface="Rage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1832" y="568451"/>
            <a:ext cx="7400544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08976" y="583691"/>
            <a:ext cx="630935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5672" y="1127760"/>
            <a:ext cx="6801611" cy="883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81506" y="673353"/>
            <a:ext cx="67805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DYEING, SPINNING AND</a:t>
            </a:r>
            <a:r>
              <a:rPr sz="3200" b="1" u="heavy" spc="-1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WEAVING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69644" y="1545158"/>
            <a:ext cx="15868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dirty="0">
                <a:solidFill>
                  <a:srgbClr val="6F2F9F"/>
                </a:solidFill>
                <a:latin typeface="Arial"/>
                <a:cs typeface="Arial"/>
              </a:rPr>
              <a:t>DYEING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9644" y="2129155"/>
            <a:ext cx="6327140" cy="3148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99415">
              <a:lnSpc>
                <a:spcPct val="100299"/>
              </a:lnSpc>
              <a:spcBef>
                <a:spcPts val="90"/>
              </a:spcBef>
            </a:pP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silk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fibres are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then </a:t>
            </a:r>
            <a:r>
              <a:rPr sz="3200" b="1" spc="-15" dirty="0">
                <a:solidFill>
                  <a:srgbClr val="0000FF"/>
                </a:solidFill>
                <a:latin typeface="Arial"/>
                <a:cs typeface="Arial"/>
              </a:rPr>
              <a:t>dyed</a:t>
            </a:r>
            <a:r>
              <a:rPr sz="3200" b="1" spc="-3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in  </a:t>
            </a:r>
            <a:r>
              <a:rPr sz="3200" b="1" spc="-15" dirty="0">
                <a:solidFill>
                  <a:srgbClr val="0000FF"/>
                </a:solidFill>
                <a:latin typeface="Arial"/>
                <a:cs typeface="Arial"/>
              </a:rPr>
              <a:t>different</a:t>
            </a:r>
            <a:r>
              <a:rPr sz="3200" b="1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0000FF"/>
                </a:solidFill>
                <a:latin typeface="Arial"/>
                <a:cs typeface="Arial"/>
              </a:rPr>
              <a:t>coloured.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solidFill>
                  <a:srgbClr val="6F2F9F"/>
                </a:solidFill>
                <a:latin typeface="Arial"/>
                <a:cs typeface="Arial"/>
              </a:rPr>
              <a:t>SPINNING AND</a:t>
            </a:r>
            <a:r>
              <a:rPr sz="3200" b="1" spc="-1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b="1" spc="-35" dirty="0">
                <a:solidFill>
                  <a:srgbClr val="6F2F9F"/>
                </a:solidFill>
                <a:latin typeface="Arial"/>
                <a:cs typeface="Arial"/>
              </a:rPr>
              <a:t>WEAVING</a:t>
            </a:r>
            <a:endParaRPr sz="32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755"/>
              </a:spcBef>
            </a:pP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silk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fibres are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then </a:t>
            </a:r>
            <a:r>
              <a:rPr sz="3200" b="1" spc="-15" dirty="0">
                <a:solidFill>
                  <a:srgbClr val="0000FF"/>
                </a:solidFill>
                <a:latin typeface="Arial"/>
                <a:cs typeface="Arial"/>
              </a:rPr>
              <a:t>spun</a:t>
            </a:r>
            <a:r>
              <a:rPr sz="3200" b="1" spc="-4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into 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threads </a:t>
            </a:r>
            <a:r>
              <a:rPr sz="3200" b="1" spc="-20" dirty="0">
                <a:solidFill>
                  <a:srgbClr val="0000FF"/>
                </a:solidFill>
                <a:latin typeface="Arial"/>
                <a:cs typeface="Arial"/>
              </a:rPr>
              <a:t>and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woven </a:t>
            </a:r>
            <a:r>
              <a:rPr sz="3200" b="1" spc="-15" dirty="0">
                <a:solidFill>
                  <a:srgbClr val="0000FF"/>
                </a:solidFill>
                <a:latin typeface="Arial"/>
                <a:cs typeface="Arial"/>
              </a:rPr>
              <a:t>into different  types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of silk </a:t>
            </a:r>
            <a:r>
              <a:rPr sz="3200" b="1" spc="-25" dirty="0">
                <a:solidFill>
                  <a:srgbClr val="0000FF"/>
                </a:solidFill>
                <a:latin typeface="Arial"/>
                <a:cs typeface="Arial"/>
              </a:rPr>
              <a:t>cloth i.e.</a:t>
            </a:r>
            <a:r>
              <a:rPr sz="3200" b="1" spc="-3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55" dirty="0">
                <a:solidFill>
                  <a:srgbClr val="0000FF"/>
                </a:solidFill>
                <a:latin typeface="Arial"/>
                <a:cs typeface="Arial"/>
              </a:rPr>
              <a:t>fiber.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355583" y="6213449"/>
            <a:ext cx="431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Rage Italic"/>
                <a:cs typeface="Rage Italic"/>
              </a:rPr>
              <a:t>37</a:t>
            </a:r>
            <a:endParaRPr sz="3600">
              <a:latin typeface="Rage Italic"/>
              <a:cs typeface="Rage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81550" y="1371600"/>
            <a:ext cx="3524250" cy="24545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8200" y="3899408"/>
            <a:ext cx="3876675" cy="22727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8200" y="1371600"/>
            <a:ext cx="3867150" cy="24545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1550" y="3899408"/>
            <a:ext cx="3524250" cy="22727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5360" y="553212"/>
            <a:ext cx="2599943" cy="9022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38855" y="553212"/>
            <a:ext cx="1530095" cy="9022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32503" y="553212"/>
            <a:ext cx="4165092" cy="9022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61147" y="553212"/>
            <a:ext cx="649224" cy="9022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19200" y="1112519"/>
            <a:ext cx="6734556" cy="914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216558" y="660272"/>
            <a:ext cx="67119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SPINNING AND </a:t>
            </a:r>
            <a:r>
              <a:rPr sz="3200" spc="-35" dirty="0">
                <a:latin typeface="Arial"/>
                <a:cs typeface="Arial"/>
              </a:rPr>
              <a:t>WEAVING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SILK</a:t>
            </a:r>
            <a:endParaRPr sz="3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379968" y="6192113"/>
            <a:ext cx="459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5" dirty="0">
                <a:solidFill>
                  <a:srgbClr val="FF0000"/>
                </a:solidFill>
                <a:latin typeface="Rage Italic"/>
                <a:cs typeface="Rage Italic"/>
              </a:rPr>
              <a:t>38</a:t>
            </a:r>
            <a:endParaRPr sz="3600">
              <a:latin typeface="Rage Italic"/>
              <a:cs typeface="Rage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17391" y="486155"/>
            <a:ext cx="2142743" cy="1118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98720" y="486155"/>
            <a:ext cx="783336" cy="11186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22191" y="1152144"/>
            <a:ext cx="1533143" cy="777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18382" y="603249"/>
            <a:ext cx="1508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FIBRE</a:t>
            </a:r>
          </a:p>
        </p:txBody>
      </p:sp>
      <p:sp>
        <p:nvSpPr>
          <p:cNvPr id="13" name="object 13"/>
          <p:cNvSpPr/>
          <p:nvPr/>
        </p:nvSpPr>
        <p:spPr>
          <a:xfrm>
            <a:off x="1908048" y="2292095"/>
            <a:ext cx="1872996" cy="10119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17244" y="1524000"/>
            <a:ext cx="7141209" cy="3939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974204"/>
                </a:solidFill>
                <a:latin typeface="Franklin Gothic Book"/>
                <a:cs typeface="Franklin Gothic Book"/>
              </a:rPr>
              <a:t>A </a:t>
            </a:r>
            <a:r>
              <a:rPr sz="2800" b="1" spc="-10" dirty="0">
                <a:solidFill>
                  <a:srgbClr val="974204"/>
                </a:solidFill>
                <a:latin typeface="Franklin Gothic Book"/>
                <a:cs typeface="Franklin Gothic Book"/>
              </a:rPr>
              <a:t>material </a:t>
            </a:r>
            <a:r>
              <a:rPr sz="2800" b="1" dirty="0">
                <a:solidFill>
                  <a:srgbClr val="974204"/>
                </a:solidFill>
                <a:latin typeface="Franklin Gothic Book"/>
                <a:cs typeface="Franklin Gothic Book"/>
              </a:rPr>
              <a:t>which is </a:t>
            </a:r>
            <a:r>
              <a:rPr sz="2800" b="1" spc="-15" dirty="0">
                <a:solidFill>
                  <a:srgbClr val="974204"/>
                </a:solidFill>
                <a:latin typeface="Franklin Gothic Book"/>
                <a:cs typeface="Franklin Gothic Book"/>
              </a:rPr>
              <a:t>available </a:t>
            </a:r>
            <a:r>
              <a:rPr sz="2800" b="1" dirty="0">
                <a:solidFill>
                  <a:srgbClr val="974204"/>
                </a:solidFill>
                <a:latin typeface="Franklin Gothic Book"/>
                <a:cs typeface="Franklin Gothic Book"/>
              </a:rPr>
              <a:t>in the  </a:t>
            </a:r>
            <a:r>
              <a:rPr sz="2800" b="1" spc="-20" dirty="0">
                <a:solidFill>
                  <a:srgbClr val="974204"/>
                </a:solidFill>
                <a:latin typeface="Franklin Gothic Book"/>
                <a:cs typeface="Franklin Gothic Book"/>
              </a:rPr>
              <a:t>form </a:t>
            </a:r>
            <a:r>
              <a:rPr sz="2800" b="1" dirty="0">
                <a:solidFill>
                  <a:srgbClr val="974204"/>
                </a:solidFill>
                <a:latin typeface="Franklin Gothic Book"/>
                <a:cs typeface="Franklin Gothic Book"/>
              </a:rPr>
              <a:t>of thin and continuous strand</a:t>
            </a:r>
            <a:r>
              <a:rPr sz="2800" b="1" spc="-229" dirty="0">
                <a:solidFill>
                  <a:srgbClr val="974204"/>
                </a:solidFill>
                <a:latin typeface="Franklin Gothic Book"/>
                <a:cs typeface="Franklin Gothic Book"/>
              </a:rPr>
              <a:t> </a:t>
            </a:r>
            <a:r>
              <a:rPr sz="2800" b="1" dirty="0">
                <a:solidFill>
                  <a:srgbClr val="974204"/>
                </a:solidFill>
                <a:latin typeface="Franklin Gothic Book"/>
                <a:cs typeface="Franklin Gothic Book"/>
              </a:rPr>
              <a:t>is  </a:t>
            </a:r>
            <a:r>
              <a:rPr sz="2800" b="1" spc="-5" dirty="0">
                <a:solidFill>
                  <a:srgbClr val="974204"/>
                </a:solidFill>
                <a:latin typeface="Franklin Gothic Book"/>
                <a:cs typeface="Franklin Gothic Book"/>
              </a:rPr>
              <a:t>called</a:t>
            </a:r>
            <a:r>
              <a:rPr sz="2800" b="1" spc="-40" dirty="0">
                <a:solidFill>
                  <a:srgbClr val="974204"/>
                </a:solidFill>
                <a:latin typeface="Franklin Gothic Book"/>
                <a:cs typeface="Franklin Gothic Book"/>
              </a:rPr>
              <a:t> </a:t>
            </a:r>
            <a:r>
              <a:rPr sz="2800" b="1">
                <a:solidFill>
                  <a:srgbClr val="00AF50"/>
                </a:solidFill>
                <a:latin typeface="Franklin Gothic Book"/>
                <a:cs typeface="Franklin Gothic Book"/>
              </a:rPr>
              <a:t>FIBRE</a:t>
            </a:r>
            <a:r>
              <a:rPr sz="2800" b="1" smtClean="0">
                <a:solidFill>
                  <a:srgbClr val="00AF50"/>
                </a:solidFill>
                <a:latin typeface="Franklin Gothic Book"/>
                <a:cs typeface="Franklin Gothic Book"/>
              </a:rPr>
              <a:t>.</a:t>
            </a:r>
            <a:r>
              <a:rPr lang="en-US" sz="2800" b="1" dirty="0" smtClean="0">
                <a:solidFill>
                  <a:srgbClr val="00AF50"/>
                </a:solidFill>
                <a:latin typeface="Franklin Gothic Book"/>
                <a:cs typeface="Franklin Gothic Book"/>
              </a:rPr>
              <a:t> </a:t>
            </a:r>
          </a:p>
          <a:p>
            <a:r>
              <a:rPr lang="en-US" sz="2800" dirty="0"/>
              <a:t>The thin strands of thread that we see are made up of still </a:t>
            </a:r>
            <a:r>
              <a:rPr lang="en-US" sz="2800" dirty="0" smtClean="0"/>
              <a:t>strands</a:t>
            </a:r>
            <a:endParaRPr lang="en-US" sz="2800" dirty="0"/>
          </a:p>
          <a:p>
            <a:r>
              <a:rPr lang="en-US" sz="2800" dirty="0"/>
              <a:t>called </a:t>
            </a:r>
            <a:r>
              <a:rPr lang="en-US" sz="2800" b="1" dirty="0" err="1"/>
              <a:t>Fibres</a:t>
            </a:r>
            <a:endParaRPr sz="2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800" dirty="0">
                <a:latin typeface="Arial"/>
                <a:cs typeface="Arial"/>
              </a:rPr>
              <a:t>There are two </a:t>
            </a:r>
            <a:r>
              <a:rPr sz="2800" spc="-5" dirty="0">
                <a:latin typeface="Arial"/>
                <a:cs typeface="Arial"/>
              </a:rPr>
              <a:t>types </a:t>
            </a:r>
            <a:r>
              <a:rPr sz="2800">
                <a:latin typeface="Arial"/>
                <a:cs typeface="Arial"/>
              </a:rPr>
              <a:t>of </a:t>
            </a:r>
            <a:r>
              <a:rPr sz="2800" smtClean="0">
                <a:latin typeface="Arial"/>
                <a:cs typeface="Arial"/>
              </a:rPr>
              <a:t>fibr</a:t>
            </a:r>
            <a:r>
              <a:rPr lang="en-US" sz="2800" dirty="0" smtClean="0">
                <a:latin typeface="Arial"/>
                <a:cs typeface="Arial"/>
              </a:rPr>
              <a:t>e:-</a:t>
            </a:r>
            <a:endParaRPr sz="2800">
              <a:latin typeface="Arial"/>
              <a:cs typeface="Arial"/>
            </a:endParaRPr>
          </a:p>
          <a:p>
            <a:pPr marL="756285" indent="-744220">
              <a:lnSpc>
                <a:spcPct val="100000"/>
              </a:lnSpc>
              <a:spcBef>
                <a:spcPts val="865"/>
              </a:spcBef>
              <a:buClr>
                <a:srgbClr val="AC66BA"/>
              </a:buClr>
              <a:buSzPct val="84722"/>
              <a:buAutoNum type="arabicParenR"/>
              <a:tabLst>
                <a:tab pos="756285" algn="l"/>
                <a:tab pos="75692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Natural fibre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756285" marR="354330" indent="-744220">
              <a:lnSpc>
                <a:spcPts val="4310"/>
              </a:lnSpc>
              <a:spcBef>
                <a:spcPts val="1015"/>
              </a:spcBef>
              <a:buClr>
                <a:srgbClr val="AC66BA"/>
              </a:buClr>
              <a:buSzPct val="84722"/>
              <a:buAutoNum type="arabicParenR"/>
              <a:tabLst>
                <a:tab pos="756285" algn="l"/>
                <a:tab pos="756920" algn="l"/>
                <a:tab pos="4896485" algn="l"/>
              </a:tabLst>
            </a:pP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Man-made</a:t>
            </a:r>
            <a:r>
              <a:rPr sz="2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001F5F"/>
                </a:solidFill>
                <a:latin typeface="Arial"/>
                <a:cs typeface="Arial"/>
              </a:rPr>
              <a:t>Fibre</a:t>
            </a:r>
            <a:r>
              <a:rPr sz="2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mtClean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lang="en-US" sz="280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mtClean="0">
                <a:solidFill>
                  <a:srgbClr val="001F5F"/>
                </a:solidFill>
                <a:latin typeface="Arial"/>
                <a:cs typeface="Arial"/>
              </a:rPr>
              <a:t>Synthetic 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Fibre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531859" y="6283817"/>
            <a:ext cx="267970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870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25400">
                <a:lnSpc>
                  <a:spcPts val="3870"/>
                </a:lnSpc>
              </a:pPr>
              <a:t>4</a:t>
            </a:fld>
            <a:endParaRPr sz="3600">
              <a:latin typeface="Rage Italic"/>
              <a:cs typeface="Rage Italic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307340" y="6400800"/>
            <a:ext cx="12824" cy="2821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2992" y="486155"/>
            <a:ext cx="3973067" cy="1118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14644" y="486155"/>
            <a:ext cx="783335" cy="11186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07792" y="1152144"/>
            <a:ext cx="3363467" cy="777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903982" y="603249"/>
            <a:ext cx="33388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USES OF</a:t>
            </a:r>
            <a:r>
              <a:rPr spc="-40" dirty="0"/>
              <a:t> </a:t>
            </a:r>
            <a:r>
              <a:rPr spc="-10" dirty="0"/>
              <a:t>SILK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7244" y="1371294"/>
            <a:ext cx="7253605" cy="436816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3200" b="1" dirty="0">
                <a:solidFill>
                  <a:srgbClr val="001F5F"/>
                </a:solidFill>
                <a:latin typeface="Franklin Gothic Book"/>
                <a:cs typeface="Franklin Gothic Book"/>
              </a:rPr>
              <a:t>Silk is a costly</a:t>
            </a:r>
            <a:r>
              <a:rPr sz="3200" b="1" spc="-95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3200" b="1" dirty="0">
                <a:solidFill>
                  <a:srgbClr val="001F5F"/>
                </a:solidFill>
                <a:latin typeface="Franklin Gothic Book"/>
                <a:cs typeface="Franklin Gothic Book"/>
              </a:rPr>
              <a:t>fabric.</a:t>
            </a:r>
            <a:endParaRPr sz="3200">
              <a:latin typeface="Franklin Gothic Book"/>
              <a:cs typeface="Franklin Gothic Book"/>
            </a:endParaRPr>
          </a:p>
          <a:p>
            <a:pPr marL="12700" marR="186690">
              <a:lnSpc>
                <a:spcPct val="90000"/>
              </a:lnSpc>
              <a:spcBef>
                <a:spcPts val="775"/>
              </a:spcBef>
            </a:pPr>
            <a:r>
              <a:rPr sz="3200" b="1" dirty="0">
                <a:solidFill>
                  <a:srgbClr val="001F5F"/>
                </a:solidFill>
                <a:latin typeface="Franklin Gothic Book"/>
                <a:cs typeface="Franklin Gothic Book"/>
              </a:rPr>
              <a:t>Silk </a:t>
            </a:r>
            <a:r>
              <a:rPr sz="3200" b="1" spc="5" dirty="0">
                <a:solidFill>
                  <a:srgbClr val="001F5F"/>
                </a:solidFill>
                <a:latin typeface="Franklin Gothic Book"/>
                <a:cs typeface="Franklin Gothic Book"/>
              </a:rPr>
              <a:t>fiber </a:t>
            </a:r>
            <a:r>
              <a:rPr sz="3200" b="1" spc="-5" dirty="0">
                <a:solidFill>
                  <a:srgbClr val="001F5F"/>
                </a:solidFill>
                <a:latin typeface="Franklin Gothic Book"/>
                <a:cs typeface="Franklin Gothic Book"/>
              </a:rPr>
              <a:t>is </a:t>
            </a:r>
            <a:r>
              <a:rPr sz="3200" b="1" spc="5" dirty="0">
                <a:solidFill>
                  <a:srgbClr val="001F5F"/>
                </a:solidFill>
                <a:latin typeface="Franklin Gothic Book"/>
                <a:cs typeface="Franklin Gothic Book"/>
              </a:rPr>
              <a:t>used </a:t>
            </a:r>
            <a:r>
              <a:rPr sz="3200" b="1" spc="-20" dirty="0">
                <a:solidFill>
                  <a:srgbClr val="001F5F"/>
                </a:solidFill>
                <a:latin typeface="Franklin Gothic Book"/>
                <a:cs typeface="Franklin Gothic Book"/>
              </a:rPr>
              <a:t>for </a:t>
            </a:r>
            <a:r>
              <a:rPr sz="3200" b="1" spc="-15" dirty="0">
                <a:solidFill>
                  <a:srgbClr val="001F5F"/>
                </a:solidFill>
                <a:latin typeface="Franklin Gothic Book"/>
                <a:cs typeface="Franklin Gothic Book"/>
              </a:rPr>
              <a:t>weaving </a:t>
            </a:r>
            <a:r>
              <a:rPr sz="3200" b="1" dirty="0">
                <a:solidFill>
                  <a:srgbClr val="001F5F"/>
                </a:solidFill>
                <a:latin typeface="Franklin Gothic Book"/>
                <a:cs typeface="Franklin Gothic Book"/>
              </a:rPr>
              <a:t>cloth  </a:t>
            </a:r>
            <a:r>
              <a:rPr sz="3200" b="1" spc="-5" dirty="0">
                <a:solidFill>
                  <a:srgbClr val="001F5F"/>
                </a:solidFill>
                <a:latin typeface="Franklin Gothic Book"/>
                <a:cs typeface="Franklin Gothic Book"/>
              </a:rPr>
              <a:t>especially </a:t>
            </a:r>
            <a:r>
              <a:rPr sz="3200" b="1" dirty="0">
                <a:solidFill>
                  <a:srgbClr val="001F5F"/>
                </a:solidFill>
                <a:latin typeface="Franklin Gothic Book"/>
                <a:cs typeface="Franklin Gothic Book"/>
              </a:rPr>
              <a:t>traditional dresses in </a:t>
            </a:r>
            <a:r>
              <a:rPr sz="3200" b="1" spc="5" dirty="0">
                <a:solidFill>
                  <a:srgbClr val="001F5F"/>
                </a:solidFill>
                <a:latin typeface="Franklin Gothic Book"/>
                <a:cs typeface="Franklin Gothic Book"/>
              </a:rPr>
              <a:t>India</a:t>
            </a:r>
            <a:r>
              <a:rPr sz="3200" b="1" spc="-13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3200" b="1" spc="-15" dirty="0">
                <a:solidFill>
                  <a:srgbClr val="001F5F"/>
                </a:solidFill>
                <a:latin typeface="Franklin Gothic Book"/>
                <a:cs typeface="Franklin Gothic Book"/>
              </a:rPr>
              <a:t>like  </a:t>
            </a:r>
            <a:r>
              <a:rPr sz="3200" b="1" spc="5" dirty="0">
                <a:solidFill>
                  <a:srgbClr val="001F5F"/>
                </a:solidFill>
                <a:latin typeface="Franklin Gothic Book"/>
                <a:cs typeface="Franklin Gothic Book"/>
              </a:rPr>
              <a:t>sari, kurta, </a:t>
            </a:r>
            <a:r>
              <a:rPr sz="3200" b="1" spc="-10" dirty="0">
                <a:solidFill>
                  <a:srgbClr val="001F5F"/>
                </a:solidFill>
                <a:latin typeface="Franklin Gothic Book"/>
                <a:cs typeface="Franklin Gothic Book"/>
              </a:rPr>
              <a:t>shawl </a:t>
            </a:r>
            <a:r>
              <a:rPr sz="3200" b="1" spc="5" dirty="0">
                <a:solidFill>
                  <a:srgbClr val="001F5F"/>
                </a:solidFill>
                <a:latin typeface="Franklin Gothic Book"/>
                <a:cs typeface="Franklin Gothic Book"/>
              </a:rPr>
              <a:t>and </a:t>
            </a:r>
            <a:r>
              <a:rPr sz="3200" b="1" spc="-5" dirty="0">
                <a:solidFill>
                  <a:srgbClr val="001F5F"/>
                </a:solidFill>
                <a:latin typeface="Franklin Gothic Book"/>
                <a:cs typeface="Franklin Gothic Book"/>
              </a:rPr>
              <a:t>other wedding  clothes.</a:t>
            </a:r>
            <a:endParaRPr sz="3200">
              <a:latin typeface="Franklin Gothic Book"/>
              <a:cs typeface="Franklin Gothic Book"/>
            </a:endParaRPr>
          </a:p>
          <a:p>
            <a:pPr marL="12700" marR="363855">
              <a:lnSpc>
                <a:spcPts val="3460"/>
              </a:lnSpc>
              <a:spcBef>
                <a:spcPts val="815"/>
              </a:spcBef>
            </a:pPr>
            <a:r>
              <a:rPr sz="3200" b="1" dirty="0">
                <a:solidFill>
                  <a:srgbClr val="001F5F"/>
                </a:solidFill>
                <a:latin typeface="Franklin Gothic Book"/>
                <a:cs typeface="Franklin Gothic Book"/>
              </a:rPr>
              <a:t>Silk had </a:t>
            </a:r>
            <a:r>
              <a:rPr sz="3200" b="1" spc="-15" dirty="0">
                <a:solidFill>
                  <a:srgbClr val="001F5F"/>
                </a:solidFill>
                <a:latin typeface="Franklin Gothic Book"/>
                <a:cs typeface="Franklin Gothic Book"/>
              </a:rPr>
              <a:t>always </a:t>
            </a:r>
            <a:r>
              <a:rPr sz="3200" b="1" dirty="0">
                <a:solidFill>
                  <a:srgbClr val="001F5F"/>
                </a:solidFill>
                <a:latin typeface="Franklin Gothic Book"/>
                <a:cs typeface="Franklin Gothic Book"/>
              </a:rPr>
              <a:t>been prized </a:t>
            </a:r>
            <a:r>
              <a:rPr sz="3200" b="1" spc="-20" dirty="0">
                <a:solidFill>
                  <a:srgbClr val="001F5F"/>
                </a:solidFill>
                <a:latin typeface="Franklin Gothic Book"/>
                <a:cs typeface="Franklin Gothic Book"/>
              </a:rPr>
              <a:t>for </a:t>
            </a:r>
            <a:r>
              <a:rPr sz="3200" b="1" spc="-5" dirty="0">
                <a:solidFill>
                  <a:srgbClr val="001F5F"/>
                </a:solidFill>
                <a:latin typeface="Franklin Gothic Book"/>
                <a:cs typeface="Franklin Gothic Book"/>
              </a:rPr>
              <a:t>its</a:t>
            </a:r>
            <a:r>
              <a:rPr sz="3200" b="1" spc="-17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Franklin Gothic Book"/>
                <a:cs typeface="Franklin Gothic Book"/>
              </a:rPr>
              <a:t>luster  </a:t>
            </a:r>
            <a:r>
              <a:rPr sz="3200" b="1" spc="5" dirty="0">
                <a:solidFill>
                  <a:srgbClr val="001F5F"/>
                </a:solidFill>
                <a:latin typeface="Franklin Gothic Book"/>
                <a:cs typeface="Franklin Gothic Book"/>
              </a:rPr>
              <a:t>and fine</a:t>
            </a:r>
            <a:r>
              <a:rPr sz="3200" b="1" spc="-7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3200" b="1" spc="-20" dirty="0">
                <a:solidFill>
                  <a:srgbClr val="001F5F"/>
                </a:solidFill>
                <a:latin typeface="Franklin Gothic Book"/>
                <a:cs typeface="Franklin Gothic Book"/>
              </a:rPr>
              <a:t>quality.</a:t>
            </a:r>
            <a:endParaRPr sz="3200">
              <a:latin typeface="Franklin Gothic Book"/>
              <a:cs typeface="Franklin Gothic Book"/>
            </a:endParaRPr>
          </a:p>
          <a:p>
            <a:pPr marL="364490" marR="5080" indent="-352425">
              <a:lnSpc>
                <a:spcPts val="3460"/>
              </a:lnSpc>
              <a:spcBef>
                <a:spcPts val="760"/>
              </a:spcBef>
              <a:buClr>
                <a:srgbClr val="AC66BA"/>
              </a:buClr>
              <a:buSzPct val="84375"/>
              <a:buFont typeface="Wingdings"/>
              <a:buChar char=""/>
              <a:tabLst>
                <a:tab pos="365125" algn="l"/>
              </a:tabLst>
            </a:pPr>
            <a:r>
              <a:rPr sz="3200" b="1" dirty="0">
                <a:solidFill>
                  <a:srgbClr val="00AF50"/>
                </a:solidFill>
                <a:latin typeface="Franklin Gothic Book"/>
                <a:cs typeface="Franklin Gothic Book"/>
              </a:rPr>
              <a:t>The countries which </a:t>
            </a:r>
            <a:r>
              <a:rPr sz="3200" b="1" spc="-10" dirty="0">
                <a:solidFill>
                  <a:srgbClr val="00AF50"/>
                </a:solidFill>
                <a:latin typeface="Franklin Gothic Book"/>
                <a:cs typeface="Franklin Gothic Book"/>
              </a:rPr>
              <a:t>produced </a:t>
            </a:r>
            <a:r>
              <a:rPr sz="3200" b="1" dirty="0">
                <a:solidFill>
                  <a:srgbClr val="00AF50"/>
                </a:solidFill>
                <a:latin typeface="Franklin Gothic Book"/>
                <a:cs typeface="Franklin Gothic Book"/>
              </a:rPr>
              <a:t>silk </a:t>
            </a:r>
            <a:r>
              <a:rPr sz="3200" b="1" spc="5" dirty="0">
                <a:solidFill>
                  <a:srgbClr val="00AF50"/>
                </a:solidFill>
                <a:latin typeface="Franklin Gothic Book"/>
                <a:cs typeface="Franklin Gothic Book"/>
              </a:rPr>
              <a:t>on </a:t>
            </a:r>
            <a:r>
              <a:rPr sz="3200" b="1" dirty="0">
                <a:solidFill>
                  <a:srgbClr val="00AF50"/>
                </a:solidFill>
                <a:latin typeface="Franklin Gothic Book"/>
                <a:cs typeface="Franklin Gothic Book"/>
              </a:rPr>
              <a:t>a  large </a:t>
            </a:r>
            <a:r>
              <a:rPr sz="3200" b="1" spc="5" dirty="0">
                <a:solidFill>
                  <a:srgbClr val="00AF50"/>
                </a:solidFill>
                <a:latin typeface="Franklin Gothic Book"/>
                <a:cs typeface="Franklin Gothic Book"/>
              </a:rPr>
              <a:t>scale are </a:t>
            </a:r>
            <a:r>
              <a:rPr sz="3200" b="1" dirty="0">
                <a:solidFill>
                  <a:srgbClr val="00AF50"/>
                </a:solidFill>
                <a:latin typeface="Franklin Gothic Book"/>
                <a:cs typeface="Franklin Gothic Book"/>
              </a:rPr>
              <a:t>china </a:t>
            </a:r>
            <a:r>
              <a:rPr sz="3200" b="1" spc="10" dirty="0">
                <a:solidFill>
                  <a:srgbClr val="00AF50"/>
                </a:solidFill>
                <a:latin typeface="Franklin Gothic Book"/>
                <a:cs typeface="Franklin Gothic Book"/>
              </a:rPr>
              <a:t>(first </a:t>
            </a:r>
            <a:r>
              <a:rPr sz="3200" b="1" spc="5" dirty="0">
                <a:solidFill>
                  <a:srgbClr val="00AF50"/>
                </a:solidFill>
                <a:latin typeface="Franklin Gothic Book"/>
                <a:cs typeface="Franklin Gothic Book"/>
              </a:rPr>
              <a:t>rank) </a:t>
            </a:r>
            <a:r>
              <a:rPr sz="3200" b="1" dirty="0">
                <a:solidFill>
                  <a:srgbClr val="00AF50"/>
                </a:solidFill>
                <a:latin typeface="Franklin Gothic Book"/>
                <a:cs typeface="Franklin Gothic Book"/>
              </a:rPr>
              <a:t>&amp;</a:t>
            </a:r>
            <a:r>
              <a:rPr sz="3200" b="1" spc="-235" dirty="0">
                <a:solidFill>
                  <a:srgbClr val="00AF50"/>
                </a:solidFill>
                <a:latin typeface="Franklin Gothic Book"/>
                <a:cs typeface="Franklin Gothic Book"/>
              </a:rPr>
              <a:t> </a:t>
            </a:r>
            <a:r>
              <a:rPr sz="3200" b="1" dirty="0">
                <a:solidFill>
                  <a:srgbClr val="00AF50"/>
                </a:solidFill>
                <a:latin typeface="Franklin Gothic Book"/>
                <a:cs typeface="Franklin Gothic Book"/>
              </a:rPr>
              <a:t>India.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340343" y="6213449"/>
            <a:ext cx="4476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Rage Italic"/>
                <a:cs typeface="Rage Italic"/>
              </a:rPr>
              <a:t>39</a:t>
            </a:r>
            <a:endParaRPr sz="3600">
              <a:latin typeface="Rage Italic"/>
              <a:cs typeface="Rage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044" y="1395729"/>
            <a:ext cx="7461910" cy="2769989"/>
          </a:xfrm>
        </p:spPr>
        <p:txBody>
          <a:bodyPr/>
          <a:lstStyle/>
          <a:p>
            <a:pPr algn="ctr"/>
            <a:endParaRPr lang="en-US" sz="6000" dirty="0" smtClean="0">
              <a:latin typeface="Arial Black" pitchFamily="34" charset="0"/>
            </a:endParaRPr>
          </a:p>
          <a:p>
            <a:pPr algn="ctr"/>
            <a:endParaRPr lang="en-US" sz="6000" dirty="0" smtClean="0">
              <a:latin typeface="Arial Black" pitchFamily="34" charset="0"/>
            </a:endParaRPr>
          </a:p>
          <a:p>
            <a:pPr algn="ctr"/>
            <a:r>
              <a:rPr lang="en-US" sz="6000" dirty="0" smtClean="0">
                <a:latin typeface="Arial Black" pitchFamily="34" charset="0"/>
              </a:rPr>
              <a:t>Thank you</a:t>
            </a:r>
            <a:endParaRPr lang="en-US" sz="6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0655" y="409955"/>
            <a:ext cx="4904232" cy="11186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43471" y="409955"/>
            <a:ext cx="783335" cy="11186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05455" y="1075944"/>
            <a:ext cx="4166616" cy="777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501645" y="526745"/>
            <a:ext cx="4140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TYPES </a:t>
            </a:r>
            <a:r>
              <a:rPr spc="-5" dirty="0"/>
              <a:t>OF</a:t>
            </a:r>
            <a:r>
              <a:rPr spc="-65" dirty="0"/>
              <a:t> </a:t>
            </a:r>
            <a:r>
              <a:rPr spc="-5" dirty="0"/>
              <a:t>FIBRE:</a:t>
            </a:r>
          </a:p>
        </p:txBody>
      </p:sp>
      <p:sp>
        <p:nvSpPr>
          <p:cNvPr id="13" name="object 13"/>
          <p:cNvSpPr/>
          <p:nvPr/>
        </p:nvSpPr>
        <p:spPr>
          <a:xfrm>
            <a:off x="708659" y="1150619"/>
            <a:ext cx="3555491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2019" y="1641348"/>
            <a:ext cx="3128772" cy="792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8659" y="3113532"/>
            <a:ext cx="1277112" cy="789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6380" y="3113532"/>
            <a:ext cx="588263" cy="789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35251" y="3113532"/>
            <a:ext cx="2919983" cy="789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85844" y="3113532"/>
            <a:ext cx="568451" cy="7894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2019" y="3604259"/>
            <a:ext cx="3419855" cy="792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53228" y="4052315"/>
            <a:ext cx="568451" cy="7894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17244" y="1157373"/>
            <a:ext cx="7082790" cy="43776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u="heavy" spc="-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NATURAL</a:t>
            </a:r>
            <a:r>
              <a:rPr sz="2800" b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FIBERS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75"/>
              </a:spcBef>
            </a:pPr>
            <a:r>
              <a:rPr sz="2800" b="1" spc="-10" dirty="0">
                <a:solidFill>
                  <a:srgbClr val="974204"/>
                </a:solidFill>
                <a:latin typeface="Arial"/>
                <a:cs typeface="Arial"/>
              </a:rPr>
              <a:t>The </a:t>
            </a:r>
            <a:r>
              <a:rPr sz="2800" b="1" spc="-5" dirty="0">
                <a:solidFill>
                  <a:srgbClr val="974204"/>
                </a:solidFill>
                <a:latin typeface="Arial"/>
                <a:cs typeface="Arial"/>
              </a:rPr>
              <a:t>fibers which are obtained from plants  and animals are called </a:t>
            </a:r>
            <a:r>
              <a:rPr sz="2800" b="1" spc="-5" dirty="0">
                <a:solidFill>
                  <a:srgbClr val="006FC0"/>
                </a:solidFill>
                <a:latin typeface="Arial"/>
                <a:cs typeface="Arial"/>
              </a:rPr>
              <a:t>Natural</a:t>
            </a:r>
            <a:r>
              <a:rPr sz="2800" b="1" spc="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Fibers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Arial"/>
                <a:cs typeface="Arial"/>
              </a:rPr>
              <a:t>Examples: cotton, </a:t>
            </a:r>
            <a:r>
              <a:rPr sz="2800" spc="-5" dirty="0">
                <a:latin typeface="Arial"/>
                <a:cs typeface="Arial"/>
              </a:rPr>
              <a:t>jute, silk,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wool.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b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MAN-MADE</a:t>
            </a:r>
            <a:r>
              <a:rPr sz="2800" b="1" u="heavy" spc="4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FIBERS</a:t>
            </a:r>
            <a:endParaRPr sz="2800">
              <a:latin typeface="Arial"/>
              <a:cs typeface="Arial"/>
            </a:endParaRPr>
          </a:p>
          <a:p>
            <a:pPr marL="12700" marR="13716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974204"/>
                </a:solidFill>
                <a:latin typeface="Arial"/>
                <a:cs typeface="Arial"/>
              </a:rPr>
              <a:t>The fibers </a:t>
            </a:r>
            <a:r>
              <a:rPr sz="2800" dirty="0">
                <a:solidFill>
                  <a:srgbClr val="974204"/>
                </a:solidFill>
                <a:latin typeface="Arial"/>
                <a:cs typeface="Arial"/>
              </a:rPr>
              <a:t>that </a:t>
            </a:r>
            <a:r>
              <a:rPr sz="2800" spc="-5" dirty="0">
                <a:solidFill>
                  <a:srgbClr val="974204"/>
                </a:solidFill>
                <a:latin typeface="Arial"/>
                <a:cs typeface="Arial"/>
              </a:rPr>
              <a:t>are </a:t>
            </a:r>
            <a:r>
              <a:rPr sz="2800" dirty="0">
                <a:solidFill>
                  <a:srgbClr val="974204"/>
                </a:solidFill>
                <a:latin typeface="Arial"/>
                <a:cs typeface="Arial"/>
              </a:rPr>
              <a:t>synthesized </a:t>
            </a:r>
            <a:r>
              <a:rPr sz="2800" spc="-5" dirty="0">
                <a:solidFill>
                  <a:srgbClr val="974204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974204"/>
                </a:solidFill>
                <a:latin typeface="Arial"/>
                <a:cs typeface="Arial"/>
              </a:rPr>
              <a:t>laboratory  </a:t>
            </a:r>
            <a:r>
              <a:rPr sz="2800" spc="-5" dirty="0">
                <a:solidFill>
                  <a:srgbClr val="974204"/>
                </a:solidFill>
                <a:latin typeface="Arial"/>
                <a:cs typeface="Arial"/>
              </a:rPr>
              <a:t>are </a:t>
            </a:r>
            <a:r>
              <a:rPr sz="2800" dirty="0">
                <a:solidFill>
                  <a:srgbClr val="974204"/>
                </a:solidFill>
                <a:latin typeface="Arial"/>
                <a:cs typeface="Arial"/>
              </a:rPr>
              <a:t>called </a:t>
            </a:r>
            <a:r>
              <a:rPr sz="2800" b="1" spc="-5" dirty="0">
                <a:solidFill>
                  <a:srgbClr val="006FC0"/>
                </a:solidFill>
                <a:latin typeface="Arial"/>
                <a:cs typeface="Arial"/>
              </a:rPr>
              <a:t>Man-made</a:t>
            </a:r>
            <a:r>
              <a:rPr sz="2800" b="1" spc="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40" dirty="0">
                <a:solidFill>
                  <a:srgbClr val="006FC0"/>
                </a:solidFill>
                <a:latin typeface="Arial"/>
                <a:cs typeface="Arial"/>
              </a:rPr>
              <a:t>Fiber</a:t>
            </a:r>
            <a:r>
              <a:rPr sz="2800" b="1" spc="-4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 marR="550545">
              <a:lnSpc>
                <a:spcPts val="3350"/>
              </a:lnSpc>
              <a:spcBef>
                <a:spcPts val="795"/>
              </a:spcBef>
              <a:tabLst>
                <a:tab pos="2762250" algn="l"/>
              </a:tabLst>
            </a:pPr>
            <a:r>
              <a:rPr sz="2800" dirty="0">
                <a:latin typeface="Arial"/>
                <a:cs typeface="Arial"/>
              </a:rPr>
              <a:t>Examples: </a:t>
            </a:r>
            <a:r>
              <a:rPr sz="2800" spc="-5" dirty="0">
                <a:latin typeface="Arial"/>
                <a:cs typeface="Arial"/>
              </a:rPr>
              <a:t>Nylon, </a:t>
            </a:r>
            <a:r>
              <a:rPr sz="2800" dirty="0">
                <a:latin typeface="Arial"/>
                <a:cs typeface="Arial"/>
              </a:rPr>
              <a:t>Acrylic, terrylene,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terry-  </a:t>
            </a:r>
            <a:r>
              <a:rPr sz="2800" spc="-5" dirty="0">
                <a:latin typeface="Arial"/>
                <a:cs typeface="Arial"/>
              </a:rPr>
              <a:t>cotton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Polyester	</a:t>
            </a:r>
            <a:r>
              <a:rPr sz="2800" dirty="0">
                <a:latin typeface="Arial"/>
                <a:cs typeface="Arial"/>
              </a:rPr>
              <a:t>etc.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531859" y="6283817"/>
            <a:ext cx="267970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870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25400">
                <a:lnSpc>
                  <a:spcPts val="3870"/>
                </a:lnSpc>
              </a:pPr>
              <a:t>5</a:t>
            </a:fld>
            <a:endParaRPr sz="3600">
              <a:latin typeface="Rage Italic"/>
              <a:cs typeface="Rage Italic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307340" y="6390106"/>
            <a:ext cx="12824" cy="2885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6403" y="486155"/>
            <a:ext cx="7414259" cy="1118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99247" y="486155"/>
            <a:ext cx="783335" cy="11186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1203" y="1152144"/>
            <a:ext cx="6676644" cy="777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47038" y="603249"/>
            <a:ext cx="6648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TYPES </a:t>
            </a:r>
            <a:r>
              <a:rPr spc="-5" dirty="0"/>
              <a:t>OF </a:t>
            </a:r>
            <a:r>
              <a:rPr spc="-35" dirty="0"/>
              <a:t>NATURAL</a:t>
            </a:r>
            <a:r>
              <a:rPr spc="-105" dirty="0"/>
              <a:t> </a:t>
            </a:r>
            <a:r>
              <a:rPr spc="-5" dirty="0"/>
              <a:t>FIBRE:</a:t>
            </a:r>
          </a:p>
        </p:txBody>
      </p:sp>
      <p:sp>
        <p:nvSpPr>
          <p:cNvPr id="13" name="object 13"/>
          <p:cNvSpPr/>
          <p:nvPr/>
        </p:nvSpPr>
        <p:spPr>
          <a:xfrm>
            <a:off x="693419" y="1219200"/>
            <a:ext cx="3255264" cy="8458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2019" y="1743455"/>
            <a:ext cx="2692908" cy="853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1895" y="3686555"/>
            <a:ext cx="2083308" cy="8458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72283" y="3686555"/>
            <a:ext cx="1879092" cy="845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0496" y="4210811"/>
            <a:ext cx="2897124" cy="853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07340" y="1226562"/>
            <a:ext cx="7846060" cy="5491246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622300" algn="just">
              <a:lnSpc>
                <a:spcPct val="100000"/>
              </a:lnSpc>
              <a:spcBef>
                <a:spcPts val="819"/>
              </a:spcBef>
            </a:pPr>
            <a:r>
              <a:rPr sz="3000" b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PLANT</a:t>
            </a:r>
            <a:r>
              <a:rPr sz="3000" b="1" u="heavy" spc="-2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 </a:t>
            </a:r>
            <a:r>
              <a:rPr sz="3000" b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FIBRE:</a:t>
            </a:r>
            <a:endParaRPr sz="3000">
              <a:latin typeface="Arial"/>
              <a:cs typeface="Arial"/>
            </a:endParaRPr>
          </a:p>
          <a:p>
            <a:pPr marL="622300" marR="327025" algn="just">
              <a:lnSpc>
                <a:spcPct val="100000"/>
              </a:lnSpc>
              <a:spcBef>
                <a:spcPts val="720"/>
              </a:spcBef>
            </a:pPr>
            <a:r>
              <a:rPr sz="3000" b="1" dirty="0">
                <a:solidFill>
                  <a:srgbClr val="974204"/>
                </a:solidFill>
                <a:latin typeface="Arial"/>
                <a:cs typeface="Arial"/>
              </a:rPr>
              <a:t>The fibers </a:t>
            </a:r>
            <a:r>
              <a:rPr sz="3000" b="1" spc="-5" dirty="0">
                <a:solidFill>
                  <a:srgbClr val="974204"/>
                </a:solidFill>
                <a:latin typeface="Arial"/>
                <a:cs typeface="Arial"/>
              </a:rPr>
              <a:t>which </a:t>
            </a:r>
            <a:r>
              <a:rPr sz="3000" b="1" dirty="0">
                <a:solidFill>
                  <a:srgbClr val="974204"/>
                </a:solidFill>
                <a:latin typeface="Arial"/>
                <a:cs typeface="Arial"/>
              </a:rPr>
              <a:t>are obtained</a:t>
            </a:r>
            <a:r>
              <a:rPr sz="3000" b="1" spc="-50" dirty="0">
                <a:solidFill>
                  <a:srgbClr val="974204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974204"/>
                </a:solidFill>
                <a:latin typeface="Arial"/>
                <a:cs typeface="Arial"/>
              </a:rPr>
              <a:t>from  plants </a:t>
            </a:r>
            <a:r>
              <a:rPr sz="3000" b="1" dirty="0">
                <a:solidFill>
                  <a:srgbClr val="974204"/>
                </a:solidFill>
                <a:latin typeface="Arial"/>
                <a:cs typeface="Arial"/>
              </a:rPr>
              <a:t>and </a:t>
            </a:r>
            <a:r>
              <a:rPr sz="3000" b="1" spc="-5" dirty="0">
                <a:solidFill>
                  <a:srgbClr val="974204"/>
                </a:solidFill>
                <a:latin typeface="Arial"/>
                <a:cs typeface="Arial"/>
              </a:rPr>
              <a:t>animals are called </a:t>
            </a:r>
            <a:r>
              <a:rPr sz="3000" b="1" dirty="0">
                <a:solidFill>
                  <a:srgbClr val="006FC0"/>
                </a:solidFill>
                <a:latin typeface="Arial"/>
                <a:cs typeface="Arial"/>
              </a:rPr>
              <a:t>Plant  </a:t>
            </a:r>
            <a:r>
              <a:rPr sz="3000" b="1" spc="-5" dirty="0">
                <a:solidFill>
                  <a:srgbClr val="006FC0"/>
                </a:solidFill>
                <a:latin typeface="Arial"/>
                <a:cs typeface="Arial"/>
              </a:rPr>
              <a:t>fibers</a:t>
            </a:r>
            <a:r>
              <a:rPr sz="3000" spc="-5" dirty="0">
                <a:solidFill>
                  <a:srgbClr val="006FC0"/>
                </a:solidFill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  <a:p>
            <a:pPr marL="622300" algn="just">
              <a:lnSpc>
                <a:spcPct val="100000"/>
              </a:lnSpc>
              <a:spcBef>
                <a:spcPts val="5"/>
              </a:spcBef>
            </a:pPr>
            <a:r>
              <a:rPr sz="3000" spc="-5" dirty="0">
                <a:latin typeface="Arial"/>
                <a:cs typeface="Arial"/>
              </a:rPr>
              <a:t>Examples: </a:t>
            </a:r>
            <a:r>
              <a:rPr sz="3000" dirty="0">
                <a:latin typeface="Arial"/>
                <a:cs typeface="Arial"/>
              </a:rPr>
              <a:t>Cotton</a:t>
            </a:r>
            <a:r>
              <a:rPr sz="3000">
                <a:latin typeface="Arial"/>
                <a:cs typeface="Arial"/>
              </a:rPr>
              <a:t>, </a:t>
            </a:r>
            <a:r>
              <a:rPr lang="en-US" sz="3000" dirty="0" smtClean="0">
                <a:latin typeface="Arial"/>
                <a:cs typeface="Arial"/>
              </a:rPr>
              <a:t>J</a:t>
            </a:r>
            <a:r>
              <a:rPr sz="3000" smtClean="0">
                <a:latin typeface="Arial"/>
                <a:cs typeface="Arial"/>
              </a:rPr>
              <a:t>ute </a:t>
            </a:r>
            <a:r>
              <a:rPr sz="3000" spc="-5">
                <a:latin typeface="Arial"/>
                <a:cs typeface="Arial"/>
              </a:rPr>
              <a:t>and</a:t>
            </a:r>
            <a:r>
              <a:rPr sz="3000" spc="-55">
                <a:latin typeface="Arial"/>
                <a:cs typeface="Arial"/>
              </a:rPr>
              <a:t> </a:t>
            </a:r>
            <a:r>
              <a:rPr lang="en-US" sz="3000" spc="-55" dirty="0" smtClean="0">
                <a:latin typeface="Arial"/>
                <a:cs typeface="Arial"/>
              </a:rPr>
              <a:t>F</a:t>
            </a:r>
            <a:r>
              <a:rPr sz="3000" smtClean="0">
                <a:latin typeface="Arial"/>
                <a:cs typeface="Arial"/>
              </a:rPr>
              <a:t>lex</a:t>
            </a:r>
            <a:r>
              <a:rPr sz="3000" dirty="0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  <a:p>
            <a:pPr marL="622300" algn="just">
              <a:lnSpc>
                <a:spcPct val="100000"/>
              </a:lnSpc>
              <a:spcBef>
                <a:spcPts val="720"/>
              </a:spcBef>
            </a:pPr>
            <a:r>
              <a:rPr sz="3000" b="1" u="heavy" spc="-5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ANIMAL</a:t>
            </a:r>
            <a:r>
              <a:rPr sz="3000" b="1" u="heavy" spc="-6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 </a:t>
            </a:r>
            <a:r>
              <a:rPr sz="3000" b="1" u="heavy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FIBRE</a:t>
            </a:r>
            <a:r>
              <a:rPr lang="en-US" sz="3000" b="1" u="heavy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  <a:p>
            <a:pPr marL="622300" marR="5080">
              <a:lnSpc>
                <a:spcPct val="100000"/>
              </a:lnSpc>
              <a:spcBef>
                <a:spcPts val="720"/>
              </a:spcBef>
            </a:pPr>
            <a:r>
              <a:rPr sz="3000" b="1" dirty="0">
                <a:solidFill>
                  <a:srgbClr val="974204"/>
                </a:solidFill>
                <a:latin typeface="Arial"/>
                <a:cs typeface="Arial"/>
              </a:rPr>
              <a:t>The fibers </a:t>
            </a:r>
            <a:r>
              <a:rPr sz="3000" b="1" spc="-5" dirty="0">
                <a:solidFill>
                  <a:srgbClr val="974204"/>
                </a:solidFill>
                <a:latin typeface="Arial"/>
                <a:cs typeface="Arial"/>
              </a:rPr>
              <a:t>which </a:t>
            </a:r>
            <a:r>
              <a:rPr sz="3000" b="1" dirty="0">
                <a:solidFill>
                  <a:srgbClr val="974204"/>
                </a:solidFill>
                <a:latin typeface="Arial"/>
                <a:cs typeface="Arial"/>
              </a:rPr>
              <a:t>are obtained </a:t>
            </a:r>
            <a:r>
              <a:rPr sz="3000" b="1" spc="-5" dirty="0">
                <a:solidFill>
                  <a:srgbClr val="974204"/>
                </a:solidFill>
                <a:latin typeface="Arial"/>
                <a:cs typeface="Arial"/>
              </a:rPr>
              <a:t>from  plants </a:t>
            </a:r>
            <a:r>
              <a:rPr sz="3000" b="1" dirty="0">
                <a:solidFill>
                  <a:srgbClr val="974204"/>
                </a:solidFill>
                <a:latin typeface="Arial"/>
                <a:cs typeface="Arial"/>
              </a:rPr>
              <a:t>and </a:t>
            </a:r>
            <a:r>
              <a:rPr sz="3000" b="1" spc="-5" dirty="0">
                <a:solidFill>
                  <a:srgbClr val="974204"/>
                </a:solidFill>
                <a:latin typeface="Arial"/>
                <a:cs typeface="Arial"/>
              </a:rPr>
              <a:t>animals are called</a:t>
            </a:r>
            <a:r>
              <a:rPr sz="3000" b="1" spc="-80" dirty="0">
                <a:solidFill>
                  <a:srgbClr val="974204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06FC0"/>
                </a:solidFill>
                <a:latin typeface="Arial"/>
                <a:cs typeface="Arial"/>
              </a:rPr>
              <a:t>Animal  fibers</a:t>
            </a:r>
            <a:r>
              <a:rPr sz="3000" spc="-5" dirty="0">
                <a:solidFill>
                  <a:srgbClr val="006FC0"/>
                </a:solidFill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  <a:spcBef>
                <a:spcPts val="5"/>
              </a:spcBef>
            </a:pPr>
            <a:r>
              <a:rPr sz="3000" spc="-5" dirty="0">
                <a:latin typeface="Arial"/>
                <a:cs typeface="Arial"/>
              </a:rPr>
              <a:t>Examples: </a:t>
            </a:r>
            <a:r>
              <a:rPr sz="3000" dirty="0">
                <a:latin typeface="Arial"/>
                <a:cs typeface="Arial"/>
              </a:rPr>
              <a:t>Silk </a:t>
            </a:r>
            <a:r>
              <a:rPr sz="3000" spc="-5">
                <a:latin typeface="Arial"/>
                <a:cs typeface="Arial"/>
              </a:rPr>
              <a:t>and</a:t>
            </a:r>
            <a:r>
              <a:rPr sz="3000" spc="-35">
                <a:latin typeface="Arial"/>
                <a:cs typeface="Arial"/>
              </a:rPr>
              <a:t> </a:t>
            </a:r>
            <a:r>
              <a:rPr sz="3000" smtClean="0">
                <a:latin typeface="Arial"/>
                <a:cs typeface="Arial"/>
              </a:rPr>
              <a:t>wool.</a:t>
            </a:r>
          </a:p>
          <a:p>
            <a:pPr marL="12700">
              <a:lnSpc>
                <a:spcPct val="100000"/>
              </a:lnSpc>
              <a:spcBef>
                <a:spcPts val="1465"/>
              </a:spcBef>
              <a:tabLst>
                <a:tab pos="4426585" algn="l"/>
              </a:tabLst>
            </a:pPr>
            <a:r>
              <a:rPr sz="2000" b="1" smtClean="0">
                <a:solidFill>
                  <a:srgbClr val="FF0000"/>
                </a:solidFill>
                <a:latin typeface="Rage Italic"/>
                <a:cs typeface="Rage Italic"/>
              </a:rPr>
              <a:t>	</a:t>
            </a:r>
            <a:endParaRPr sz="2000">
              <a:latin typeface="Rage Italic"/>
              <a:cs typeface="Rage Ital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67419" y="6213449"/>
            <a:ext cx="2190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5" dirty="0" smtClean="0">
                <a:solidFill>
                  <a:srgbClr val="FF0000"/>
                </a:solidFill>
                <a:latin typeface="Rage Italic"/>
                <a:cs typeface="Rage Italic"/>
              </a:rPr>
              <a:t>6</a:t>
            </a:r>
            <a:endParaRPr sz="3600">
              <a:latin typeface="Rage Italic"/>
              <a:cs typeface="Rage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6068567"/>
            <a:ext cx="7924800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175258"/>
            <a:ext cx="8970264" cy="6585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28600"/>
            <a:ext cx="8763000" cy="6377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287" y="0"/>
            <a:ext cx="940219" cy="9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805" y="0"/>
            <a:ext cx="917943" cy="996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8344" y="420623"/>
            <a:ext cx="3069335" cy="1670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13176" y="420623"/>
            <a:ext cx="1918716" cy="16703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47388" y="420623"/>
            <a:ext cx="1168908" cy="16703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31791" y="420623"/>
            <a:ext cx="2211323" cy="1670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58611" y="420623"/>
            <a:ext cx="1520952" cy="16703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95059" y="420623"/>
            <a:ext cx="1438656" cy="16703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49211" y="420623"/>
            <a:ext cx="1385316" cy="16703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50023" y="420623"/>
            <a:ext cx="1167383" cy="16703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685925" y="600836"/>
            <a:ext cx="58496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u="none" spc="-20" dirty="0"/>
              <a:t>ANIMAL</a:t>
            </a:r>
            <a:r>
              <a:rPr sz="6000" u="none" spc="-170" dirty="0"/>
              <a:t> </a:t>
            </a:r>
            <a:r>
              <a:rPr sz="6000" u="none" spc="-15" dirty="0"/>
              <a:t>FIBRES</a:t>
            </a:r>
            <a:endParaRPr sz="6000"/>
          </a:p>
        </p:txBody>
      </p:sp>
      <p:sp>
        <p:nvSpPr>
          <p:cNvPr id="19" name="object 19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72411" y="2157983"/>
            <a:ext cx="792480" cy="11216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93492" y="2157983"/>
            <a:ext cx="801623" cy="11216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25804" y="1681048"/>
            <a:ext cx="7388225" cy="4372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855" marR="508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4000" b="1" spc="-30" dirty="0">
                <a:solidFill>
                  <a:srgbClr val="0000FF"/>
                </a:solidFill>
                <a:latin typeface="Arial"/>
                <a:cs typeface="Arial"/>
              </a:rPr>
              <a:t>common </a:t>
            </a:r>
            <a:r>
              <a:rPr sz="4000" b="1" spc="-25" dirty="0">
                <a:solidFill>
                  <a:srgbClr val="0000FF"/>
                </a:solidFill>
                <a:latin typeface="Arial"/>
                <a:cs typeface="Arial"/>
              </a:rPr>
              <a:t>animal </a:t>
            </a:r>
            <a:r>
              <a:rPr sz="4000" b="1" spc="-15" dirty="0">
                <a:solidFill>
                  <a:srgbClr val="0000FF"/>
                </a:solidFill>
                <a:latin typeface="Arial"/>
                <a:cs typeface="Arial"/>
              </a:rPr>
              <a:t>fibers</a:t>
            </a:r>
            <a:r>
              <a:rPr sz="4000" b="1" spc="-1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FF"/>
                </a:solidFill>
                <a:latin typeface="Arial"/>
                <a:cs typeface="Arial"/>
              </a:rPr>
              <a:t>are  </a:t>
            </a:r>
            <a:r>
              <a:rPr sz="4000" b="1" spc="-15" dirty="0">
                <a:solidFill>
                  <a:srgbClr val="001F5F"/>
                </a:solidFill>
                <a:latin typeface="Arial"/>
                <a:cs typeface="Arial"/>
              </a:rPr>
              <a:t>wool </a:t>
            </a:r>
            <a:r>
              <a:rPr sz="4000" b="1" spc="-25" dirty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sz="4000" b="1" spc="-1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Arial"/>
                <a:cs typeface="Arial"/>
              </a:rPr>
              <a:t>silk</a:t>
            </a:r>
            <a:r>
              <a:rPr sz="4000" b="1" spc="-1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4000">
              <a:latin typeface="Arial"/>
              <a:cs typeface="Arial"/>
            </a:endParaRPr>
          </a:p>
          <a:p>
            <a:pPr marL="814069" marR="789305" indent="-802005">
              <a:lnSpc>
                <a:spcPct val="100000"/>
              </a:lnSpc>
              <a:spcBef>
                <a:spcPts val="605"/>
              </a:spcBef>
              <a:buFont typeface="Wingdings"/>
              <a:buChar char=""/>
              <a:tabLst>
                <a:tab pos="814069" algn="l"/>
                <a:tab pos="814705" algn="l"/>
              </a:tabLst>
            </a:pPr>
            <a:r>
              <a:rPr sz="4000" b="1" spc="-35" dirty="0">
                <a:solidFill>
                  <a:srgbClr val="974204"/>
                </a:solidFill>
                <a:latin typeface="Arial"/>
                <a:cs typeface="Arial"/>
              </a:rPr>
              <a:t>Wool </a:t>
            </a:r>
            <a:r>
              <a:rPr sz="4000" b="1" spc="-10" dirty="0">
                <a:solidFill>
                  <a:srgbClr val="974204"/>
                </a:solidFill>
                <a:latin typeface="Arial"/>
                <a:cs typeface="Arial"/>
              </a:rPr>
              <a:t>is </a:t>
            </a:r>
            <a:r>
              <a:rPr sz="4000" b="1" spc="-20" dirty="0">
                <a:solidFill>
                  <a:srgbClr val="974204"/>
                </a:solidFill>
                <a:latin typeface="Arial"/>
                <a:cs typeface="Arial"/>
              </a:rPr>
              <a:t>obtained </a:t>
            </a:r>
            <a:r>
              <a:rPr sz="4000" b="1" spc="-5" dirty="0">
                <a:solidFill>
                  <a:srgbClr val="974204"/>
                </a:solidFill>
                <a:latin typeface="Arial"/>
                <a:cs typeface="Arial"/>
              </a:rPr>
              <a:t>from  </a:t>
            </a:r>
            <a:r>
              <a:rPr sz="4000" b="1" spc="-20" dirty="0">
                <a:solidFill>
                  <a:srgbClr val="974204"/>
                </a:solidFill>
                <a:latin typeface="Arial"/>
                <a:cs typeface="Arial"/>
              </a:rPr>
              <a:t>sheep, goat, </a:t>
            </a:r>
            <a:r>
              <a:rPr sz="4000" b="1" spc="-15" dirty="0">
                <a:solidFill>
                  <a:srgbClr val="974204"/>
                </a:solidFill>
                <a:latin typeface="Arial"/>
                <a:cs typeface="Arial"/>
              </a:rPr>
              <a:t>yak,</a:t>
            </a:r>
            <a:r>
              <a:rPr sz="4000" b="1" spc="-114" dirty="0">
                <a:solidFill>
                  <a:srgbClr val="974204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974204"/>
                </a:solidFill>
                <a:latin typeface="Arial"/>
                <a:cs typeface="Arial"/>
              </a:rPr>
              <a:t>camel,  llama, alpaca</a:t>
            </a:r>
            <a:r>
              <a:rPr sz="4000" b="1" spc="-190" dirty="0">
                <a:solidFill>
                  <a:srgbClr val="974204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974204"/>
                </a:solidFill>
                <a:latin typeface="Arial"/>
                <a:cs typeface="Arial"/>
              </a:rPr>
              <a:t>etc.</a:t>
            </a:r>
            <a:endParaRPr sz="4000">
              <a:latin typeface="Arial"/>
              <a:cs typeface="Arial"/>
            </a:endParaRPr>
          </a:p>
          <a:p>
            <a:pPr marL="814069" marR="640715" indent="-802005">
              <a:lnSpc>
                <a:spcPts val="4830"/>
              </a:lnSpc>
              <a:spcBef>
                <a:spcPts val="140"/>
              </a:spcBef>
              <a:buFont typeface="Wingdings"/>
              <a:buChar char=""/>
              <a:tabLst>
                <a:tab pos="814069" algn="l"/>
                <a:tab pos="814705" algn="l"/>
              </a:tabLst>
            </a:pPr>
            <a:r>
              <a:rPr sz="4000" b="1" spc="-10" dirty="0">
                <a:solidFill>
                  <a:srgbClr val="0000FF"/>
                </a:solidFill>
                <a:latin typeface="Arial"/>
                <a:cs typeface="Arial"/>
              </a:rPr>
              <a:t>Silk is </a:t>
            </a:r>
            <a:r>
              <a:rPr sz="4000" b="1" spc="-20" dirty="0">
                <a:solidFill>
                  <a:srgbClr val="0000FF"/>
                </a:solidFill>
                <a:latin typeface="Arial"/>
                <a:cs typeface="Arial"/>
              </a:rPr>
              <a:t>obtained </a:t>
            </a:r>
            <a:r>
              <a:rPr sz="4000" b="1" spc="-5" dirty="0">
                <a:solidFill>
                  <a:srgbClr val="0000FF"/>
                </a:solidFill>
                <a:latin typeface="Arial"/>
                <a:cs typeface="Arial"/>
              </a:rPr>
              <a:t>from</a:t>
            </a:r>
            <a:r>
              <a:rPr sz="4000" b="1" spc="-2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0000FF"/>
                </a:solidFill>
                <a:latin typeface="Arial"/>
                <a:cs typeface="Arial"/>
              </a:rPr>
              <a:t>silk  </a:t>
            </a:r>
            <a:r>
              <a:rPr sz="4000" b="1" spc="-15" dirty="0">
                <a:solidFill>
                  <a:srgbClr val="0000FF"/>
                </a:solidFill>
                <a:latin typeface="Arial"/>
                <a:cs typeface="Arial"/>
              </a:rPr>
              <a:t>worm.</a:t>
            </a:r>
            <a:endParaRPr sz="4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79104" y="6262434"/>
            <a:ext cx="269875" cy="60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865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25400">
                <a:lnSpc>
                  <a:spcPts val="3865"/>
                </a:lnSpc>
              </a:pPr>
              <a:t>7</a:t>
            </a:fld>
            <a:endParaRPr sz="3600">
              <a:latin typeface="Rage Italic"/>
              <a:cs typeface="Rage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5764" y="525780"/>
            <a:ext cx="996696" cy="111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81044" y="525780"/>
            <a:ext cx="1022603" cy="1118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2232" y="525780"/>
            <a:ext cx="1667256" cy="1118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8071" y="544068"/>
            <a:ext cx="783336" cy="1118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50564" y="1225296"/>
            <a:ext cx="1754124" cy="1051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46753" y="660273"/>
            <a:ext cx="1728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spc="-30" dirty="0">
                <a:latin typeface="Arial"/>
                <a:cs typeface="Arial"/>
              </a:rPr>
              <a:t>S</a:t>
            </a:r>
            <a:r>
              <a:rPr u="none" spc="-50" dirty="0">
                <a:latin typeface="Arial"/>
                <a:cs typeface="Arial"/>
              </a:rPr>
              <a:t>H</a:t>
            </a:r>
            <a:r>
              <a:rPr u="none" spc="-35" dirty="0">
                <a:latin typeface="Arial"/>
                <a:cs typeface="Arial"/>
              </a:rPr>
              <a:t>EEP</a:t>
            </a:r>
          </a:p>
        </p:txBody>
      </p:sp>
      <p:sp>
        <p:nvSpPr>
          <p:cNvPr id="8" name="object 8"/>
          <p:cNvSpPr/>
          <p:nvPr/>
        </p:nvSpPr>
        <p:spPr>
          <a:xfrm>
            <a:off x="3758819" y="1260221"/>
            <a:ext cx="1702435" cy="0"/>
          </a:xfrm>
          <a:custGeom>
            <a:avLst/>
            <a:gdLst/>
            <a:ahLst/>
            <a:cxnLst/>
            <a:rect l="l" t="t" r="r" b="b"/>
            <a:pathLst>
              <a:path w="1702435">
                <a:moveTo>
                  <a:pt x="0" y="0"/>
                </a:moveTo>
                <a:lnTo>
                  <a:pt x="1702307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0" y="1676400"/>
            <a:ext cx="3734434" cy="4495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1710" y="1676400"/>
            <a:ext cx="3537839" cy="4495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579104" y="6262434"/>
            <a:ext cx="269875" cy="60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865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25400">
                <a:lnSpc>
                  <a:spcPts val="3865"/>
                </a:lnSpc>
              </a:pPr>
              <a:t>8</a:t>
            </a:fld>
            <a:endParaRPr sz="3600">
              <a:latin typeface="Rage Italic"/>
              <a:cs typeface="Rage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1755" y="390143"/>
            <a:ext cx="2494788" cy="1341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4064" y="411480"/>
            <a:ext cx="938784" cy="1341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7515" y="1229867"/>
            <a:ext cx="1763267" cy="124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46753" y="555116"/>
            <a:ext cx="17316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none" spc="-25" dirty="0">
                <a:latin typeface="Arial"/>
                <a:cs typeface="Arial"/>
              </a:rPr>
              <a:t>GO</a:t>
            </a:r>
            <a:r>
              <a:rPr sz="4800" u="none" spc="-390" dirty="0">
                <a:latin typeface="Arial"/>
                <a:cs typeface="Arial"/>
              </a:rPr>
              <a:t>A</a:t>
            </a:r>
            <a:r>
              <a:rPr sz="4800" u="none" dirty="0">
                <a:latin typeface="Arial"/>
                <a:cs typeface="Arial"/>
              </a:rPr>
              <a:t>T</a:t>
            </a:r>
            <a:endParaRPr sz="4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58819" y="1273175"/>
            <a:ext cx="1702435" cy="0"/>
          </a:xfrm>
          <a:custGeom>
            <a:avLst/>
            <a:gdLst/>
            <a:ahLst/>
            <a:cxnLst/>
            <a:rect l="l" t="t" r="r" b="b"/>
            <a:pathLst>
              <a:path w="1702435">
                <a:moveTo>
                  <a:pt x="0" y="0"/>
                </a:moveTo>
                <a:lnTo>
                  <a:pt x="1702307" y="0"/>
                </a:lnTo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65120" y="6327647"/>
            <a:ext cx="403859" cy="5303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8200" y="1524000"/>
            <a:ext cx="3581400" cy="457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" y="1524000"/>
            <a:ext cx="3581400" cy="457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580628" y="6262434"/>
            <a:ext cx="269875" cy="60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865"/>
              </a:lnSpc>
            </a:pPr>
            <a:fld id="{81D60167-4931-47E6-BA6A-407CBD079E47}" type="slidenum">
              <a:rPr sz="3600" b="1" spc="-5" dirty="0">
                <a:solidFill>
                  <a:srgbClr val="FF0000"/>
                </a:solidFill>
                <a:latin typeface="Rage Italic"/>
                <a:cs typeface="Rage Italic"/>
              </a:rPr>
              <a:pPr marL="25400">
                <a:lnSpc>
                  <a:spcPts val="3865"/>
                </a:lnSpc>
              </a:pPr>
              <a:t>9</a:t>
            </a:fld>
            <a:endParaRPr sz="3600">
              <a:latin typeface="Rage Italic"/>
              <a:cs typeface="Rage Italic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307340" y="6390106"/>
            <a:ext cx="12824" cy="2821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1471</Words>
  <Application>Microsoft Office PowerPoint</Application>
  <PresentationFormat>On-screen Show (4:3)</PresentationFormat>
  <Paragraphs>204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SCIENCE</vt:lpstr>
      <vt:lpstr>IMPORTANCE OF CLOTHES</vt:lpstr>
      <vt:lpstr>Slide 3</vt:lpstr>
      <vt:lpstr>FIBRE</vt:lpstr>
      <vt:lpstr>TYPES OF FIBRE:</vt:lpstr>
      <vt:lpstr>TYPES OF NATURAL FIBRE:</vt:lpstr>
      <vt:lpstr>ANIMAL FIBRES</vt:lpstr>
      <vt:lpstr>SHEEP</vt:lpstr>
      <vt:lpstr>GOAT</vt:lpstr>
      <vt:lpstr>Slide 10</vt:lpstr>
      <vt:lpstr>CAMEL</vt:lpstr>
      <vt:lpstr>LLAMA</vt:lpstr>
      <vt:lpstr>ALPACA</vt:lpstr>
      <vt:lpstr>WOOL</vt:lpstr>
      <vt:lpstr>Fleece and Wool bearing animals</vt:lpstr>
      <vt:lpstr>ANIMAL WOOL</vt:lpstr>
      <vt:lpstr>REARING AND BREEDING OF SHEEP</vt:lpstr>
      <vt:lpstr>PROCESSING OF WOOL</vt:lpstr>
      <vt:lpstr>PROCESSING OF WOOL</vt:lpstr>
      <vt:lpstr>PROCESSING OF WOOL</vt:lpstr>
      <vt:lpstr>CUTTING OF WOOL</vt:lpstr>
      <vt:lpstr>YARN TYPES &amp; ITS USES</vt:lpstr>
      <vt:lpstr>WOOL &amp; YARN</vt:lpstr>
      <vt:lpstr>Slide 24</vt:lpstr>
      <vt:lpstr>SILK</vt:lpstr>
      <vt:lpstr>SILK MOTHS</vt:lpstr>
      <vt:lpstr>SILKWORM</vt:lpstr>
      <vt:lpstr>History of Silk:</vt:lpstr>
      <vt:lpstr>LIFE CYCLE OF SILKWORM</vt:lpstr>
      <vt:lpstr>LIFE CYCLE OF SILK MOTH</vt:lpstr>
      <vt:lpstr>MULBERRY TREE</vt:lpstr>
      <vt:lpstr>PROCESSING OF SILK</vt:lpstr>
      <vt:lpstr>PROCESSING OF SILK</vt:lpstr>
      <vt:lpstr>REARING OF SILKWORMS</vt:lpstr>
      <vt:lpstr>REARING OF SILKWORMS</vt:lpstr>
      <vt:lpstr>REELING OF SILK</vt:lpstr>
      <vt:lpstr>REELING OF SILK</vt:lpstr>
      <vt:lpstr>DYEING</vt:lpstr>
      <vt:lpstr>SPINNING AND WEAVING OF SILK</vt:lpstr>
      <vt:lpstr>USES OF SILK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RADHA</dc:creator>
  <cp:lastModifiedBy>N K Sinha</cp:lastModifiedBy>
  <cp:revision>47</cp:revision>
  <dcterms:created xsi:type="dcterms:W3CDTF">2020-04-16T15:17:57Z</dcterms:created>
  <dcterms:modified xsi:type="dcterms:W3CDTF">2020-04-17T15:05:03Z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2020-04-16T00:00:00Z</vt:filetime>
  </property>
</Properties>
</file>